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6.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4"/>
  </p:notesMasterIdLst>
  <p:sldIdLst>
    <p:sldId id="256" r:id="rId2"/>
    <p:sldId id="257" r:id="rId3"/>
    <p:sldId id="258" r:id="rId4"/>
    <p:sldId id="288" r:id="rId5"/>
    <p:sldId id="285" r:id="rId6"/>
    <p:sldId id="286" r:id="rId7"/>
    <p:sldId id="287" r:id="rId8"/>
    <p:sldId id="289" r:id="rId9"/>
    <p:sldId id="259" r:id="rId10"/>
    <p:sldId id="275" r:id="rId11"/>
    <p:sldId id="260" r:id="rId12"/>
    <p:sldId id="261" r:id="rId13"/>
    <p:sldId id="262" r:id="rId14"/>
    <p:sldId id="276" r:id="rId15"/>
    <p:sldId id="290" r:id="rId16"/>
    <p:sldId id="291" r:id="rId17"/>
    <p:sldId id="263" r:id="rId18"/>
    <p:sldId id="268" r:id="rId19"/>
    <p:sldId id="277" r:id="rId20"/>
    <p:sldId id="279" r:id="rId21"/>
    <p:sldId id="292" r:id="rId22"/>
    <p:sldId id="264" r:id="rId23"/>
    <p:sldId id="265" r:id="rId24"/>
    <p:sldId id="293" r:id="rId25"/>
    <p:sldId id="266" r:id="rId26"/>
    <p:sldId id="278" r:id="rId27"/>
    <p:sldId id="294" r:id="rId28"/>
    <p:sldId id="280" r:id="rId29"/>
    <p:sldId id="267" r:id="rId30"/>
    <p:sldId id="295" r:id="rId31"/>
    <p:sldId id="296" r:id="rId32"/>
    <p:sldId id="297" r:id="rId33"/>
    <p:sldId id="298" r:id="rId34"/>
    <p:sldId id="271" r:id="rId35"/>
    <p:sldId id="272" r:id="rId36"/>
    <p:sldId id="282" r:id="rId37"/>
    <p:sldId id="283" r:id="rId38"/>
    <p:sldId id="273" r:id="rId39"/>
    <p:sldId id="274" r:id="rId40"/>
    <p:sldId id="299" r:id="rId41"/>
    <p:sldId id="300"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7A92"/>
    <a:srgbClr val="A1E5F8"/>
    <a:srgbClr val="C8F5AA"/>
    <a:srgbClr val="CDAEE8"/>
    <a:srgbClr val="E9D9FE"/>
    <a:srgbClr val="FFC7E4"/>
    <a:srgbClr val="BEBFF9"/>
    <a:srgbClr val="FFE5EC"/>
    <a:srgbClr val="FF6363"/>
    <a:srgbClr val="FFDA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Escuro 1 - Ênfas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Estilo Médio 3 - Ênfas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Estilo Escuro 1 - Ênfas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73856"/>
  </p:normalViewPr>
  <p:slideViewPr>
    <p:cSldViewPr snapToGrid="0" snapToObjects="1">
      <p:cViewPr>
        <p:scale>
          <a:sx n="97" d="100"/>
          <a:sy n="97" d="100"/>
        </p:scale>
        <p:origin x="2784" y="640"/>
      </p:cViewPr>
      <p:guideLst/>
    </p:cSldViewPr>
  </p:slideViewPr>
  <p:outlineViewPr>
    <p:cViewPr>
      <p:scale>
        <a:sx n="33" d="100"/>
        <a:sy n="33" d="100"/>
      </p:scale>
      <p:origin x="0" y="-1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brunajermann/Downloads/311_Service_Requests_from_2010_to_Present-18.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brunajermann/Downloads/311_Service_Requests_from_2010_to_Present-18.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brunajermann/Downloads/map%20with%20descripts%20--%20illega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localhost/Users/brunajermann/Documents/MBPO/Presentations/CB05%20-%20Updated%203%20-%20Project%201%20(Autosav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(Autosaved).xlsx]Complaints by Season 3!PivotTable7</c:name>
    <c:fmtId val="-1"/>
  </c:pivotSource>
  <c:chart>
    <c:autoTitleDeleted val="0"/>
    <c:pivotFmts>
      <c:pivotFmt>
        <c:idx val="0"/>
        <c:spPr>
          <a:solidFill>
            <a:schemeClr val="accent1"/>
          </a:solidFill>
          <a:ln>
            <a:noFill/>
          </a:ln>
          <a:effectLst/>
        </c:spPr>
        <c:marker>
          <c:symbol val="none"/>
        </c:marker>
      </c:pivotFmt>
      <c:pivotFmt>
        <c:idx val="1"/>
        <c:spPr>
          <a:solidFill>
            <a:schemeClr val="accent6"/>
          </a:solidFill>
          <a:ln>
            <a:noFill/>
          </a:ln>
          <a:effectLst/>
        </c:spPr>
        <c:marker>
          <c:symbol val="none"/>
        </c:marker>
      </c:pivotFmt>
      <c:pivotFmt>
        <c:idx val="2"/>
        <c:spPr>
          <a:solidFill>
            <a:schemeClr val="accent4"/>
          </a:solidFill>
          <a:ln>
            <a:noFill/>
          </a:ln>
          <a:effectLst/>
        </c:spPr>
        <c:marker>
          <c:symbol val="none"/>
        </c:marker>
      </c:pivotFmt>
      <c:pivotFmt>
        <c:idx val="3"/>
        <c:spPr>
          <a:solidFill>
            <a:schemeClr val="accent5">
              <a:lumMod val="60000"/>
            </a:schemeClr>
          </a:solidFill>
          <a:ln>
            <a:noFill/>
          </a:ln>
          <a:effectLst/>
        </c:spPr>
        <c:marker>
          <c:symbol val="none"/>
        </c:marker>
      </c:pivotFmt>
      <c:pivotFmt>
        <c:idx val="4"/>
        <c:spPr>
          <a:solidFill>
            <a:schemeClr val="accent4">
              <a:lumMod val="60000"/>
            </a:schemeClr>
          </a:solidFill>
          <a:ln>
            <a:noFill/>
          </a:ln>
          <a:effectLst/>
        </c:spPr>
        <c:marker>
          <c:symbol val="none"/>
        </c:marker>
      </c:pivotFmt>
      <c:pivotFmt>
        <c:idx val="5"/>
        <c:spPr>
          <a:solidFill>
            <a:schemeClr val="accent3"/>
          </a:solidFill>
          <a:ln>
            <a:noFill/>
          </a:ln>
          <a:effectLst/>
        </c:spPr>
        <c:marker>
          <c:symbol val="none"/>
        </c:marker>
      </c:pivotFmt>
      <c:pivotFmt>
        <c:idx val="6"/>
        <c:spPr>
          <a:solidFill>
            <a:schemeClr val="accent3">
              <a:lumMod val="60000"/>
            </a:schemeClr>
          </a:solidFill>
          <a:ln>
            <a:noFill/>
          </a:ln>
          <a:effectLst/>
        </c:spPr>
        <c:marker>
          <c:symbol val="none"/>
        </c:marker>
      </c:pivotFmt>
      <c:pivotFmt>
        <c:idx val="7"/>
        <c:spPr>
          <a:solidFill>
            <a:schemeClr val="accent2">
              <a:lumMod val="60000"/>
            </a:schemeClr>
          </a:solidFill>
          <a:ln>
            <a:noFill/>
          </a:ln>
          <a:effectLst/>
        </c:spPr>
        <c:marker>
          <c:symbol val="none"/>
        </c:marker>
      </c:pivotFmt>
      <c:pivotFmt>
        <c:idx val="8"/>
        <c:spPr>
          <a:solidFill>
            <a:schemeClr val="accent5"/>
          </a:solidFill>
          <a:ln>
            <a:noFill/>
          </a:ln>
          <a:effectLst/>
        </c:spPr>
        <c:marker>
          <c:symbol val="none"/>
        </c:marker>
      </c:pivotFmt>
      <c:pivotFmt>
        <c:idx val="9"/>
        <c:spPr>
          <a:solidFill>
            <a:schemeClr val="accent2"/>
          </a:solidFill>
          <a:ln>
            <a:noFill/>
          </a:ln>
          <a:effectLst/>
        </c:spPr>
        <c:marker>
          <c:symbol val="none"/>
        </c:marker>
      </c:pivotFmt>
      <c:pivotFmt>
        <c:idx val="10"/>
        <c:spPr>
          <a:solidFill>
            <a:schemeClr val="accent1">
              <a:lumMod val="60000"/>
            </a:schemeClr>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2"/>
          </a:solidFill>
          <a:ln>
            <a:noFill/>
          </a:ln>
          <a:effectLst/>
        </c:spPr>
        <c:marker>
          <c:symbol val="none"/>
        </c:marker>
      </c:pivotFmt>
      <c:pivotFmt>
        <c:idx val="13"/>
        <c:spPr>
          <a:solidFill>
            <a:schemeClr val="accent3"/>
          </a:solidFill>
          <a:ln>
            <a:noFill/>
          </a:ln>
          <a:effectLst/>
        </c:spPr>
        <c:marker>
          <c:symbol val="none"/>
        </c:marker>
      </c:pivotFmt>
      <c:pivotFmt>
        <c:idx val="14"/>
        <c:spPr>
          <a:solidFill>
            <a:schemeClr val="accent4"/>
          </a:solidFill>
          <a:ln>
            <a:noFill/>
          </a:ln>
          <a:effectLst/>
        </c:spPr>
        <c:marker>
          <c:symbol val="none"/>
        </c:marker>
      </c:pivotFmt>
      <c:pivotFmt>
        <c:idx val="15"/>
        <c:spPr>
          <a:solidFill>
            <a:schemeClr val="accent5"/>
          </a:solidFill>
          <a:ln>
            <a:noFill/>
          </a:ln>
          <a:effectLst/>
        </c:spPr>
        <c:marker>
          <c:symbol val="none"/>
        </c:marker>
      </c:pivotFmt>
      <c:pivotFmt>
        <c:idx val="16"/>
        <c:spPr>
          <a:solidFill>
            <a:schemeClr val="accent6"/>
          </a:solidFill>
          <a:ln>
            <a:noFill/>
          </a:ln>
          <a:effectLst/>
        </c:spPr>
        <c:marker>
          <c:symbol val="none"/>
        </c:marker>
      </c:pivotFmt>
      <c:pivotFmt>
        <c:idx val="17"/>
        <c:spPr>
          <a:solidFill>
            <a:schemeClr val="accent1">
              <a:lumMod val="60000"/>
            </a:schemeClr>
          </a:solidFill>
          <a:ln>
            <a:noFill/>
          </a:ln>
          <a:effectLst/>
        </c:spPr>
        <c:marker>
          <c:symbol val="none"/>
        </c:marker>
      </c:pivotFmt>
      <c:pivotFmt>
        <c:idx val="18"/>
        <c:spPr>
          <a:solidFill>
            <a:schemeClr val="accent2">
              <a:lumMod val="60000"/>
            </a:schemeClr>
          </a:solidFill>
          <a:ln>
            <a:noFill/>
          </a:ln>
          <a:effectLst/>
        </c:spPr>
        <c:marker>
          <c:symbol val="none"/>
        </c:marker>
      </c:pivotFmt>
      <c:pivotFmt>
        <c:idx val="19"/>
        <c:spPr>
          <a:solidFill>
            <a:schemeClr val="accent3">
              <a:lumMod val="60000"/>
            </a:schemeClr>
          </a:solidFill>
          <a:ln>
            <a:noFill/>
          </a:ln>
          <a:effectLst/>
        </c:spPr>
        <c:marker>
          <c:symbol val="none"/>
        </c:marker>
      </c:pivotFmt>
      <c:pivotFmt>
        <c:idx val="20"/>
        <c:spPr>
          <a:solidFill>
            <a:schemeClr val="accent4">
              <a:lumMod val="60000"/>
            </a:schemeClr>
          </a:solidFill>
          <a:ln>
            <a:noFill/>
          </a:ln>
          <a:effectLst/>
        </c:spPr>
        <c:marker>
          <c:symbol val="none"/>
        </c:marker>
      </c:pivotFmt>
      <c:pivotFmt>
        <c:idx val="21"/>
        <c:spPr>
          <a:solidFill>
            <a:schemeClr val="accent5">
              <a:lumMod val="60000"/>
            </a:schemeClr>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2"/>
          </a:solidFill>
          <a:ln>
            <a:noFill/>
          </a:ln>
          <a:effectLst/>
        </c:spPr>
        <c:marker>
          <c:symbol val="none"/>
        </c:marker>
      </c:pivotFmt>
      <c:pivotFmt>
        <c:idx val="24"/>
        <c:spPr>
          <a:solidFill>
            <a:schemeClr val="accent3"/>
          </a:solidFill>
          <a:ln>
            <a:noFill/>
          </a:ln>
          <a:effectLst/>
        </c:spPr>
        <c:marker>
          <c:symbol val="none"/>
        </c:marker>
      </c:pivotFmt>
      <c:pivotFmt>
        <c:idx val="25"/>
        <c:spPr>
          <a:solidFill>
            <a:schemeClr val="accent4"/>
          </a:solidFill>
          <a:ln>
            <a:noFill/>
          </a:ln>
          <a:effectLst/>
        </c:spPr>
        <c:marker>
          <c:symbol val="none"/>
        </c:marker>
      </c:pivotFmt>
      <c:pivotFmt>
        <c:idx val="26"/>
        <c:spPr>
          <a:solidFill>
            <a:schemeClr val="accent5"/>
          </a:solidFill>
          <a:ln>
            <a:noFill/>
          </a:ln>
          <a:effectLst/>
        </c:spPr>
        <c:marker>
          <c:symbol val="none"/>
        </c:marker>
      </c:pivotFmt>
      <c:pivotFmt>
        <c:idx val="27"/>
        <c:spPr>
          <a:solidFill>
            <a:schemeClr val="accent6"/>
          </a:solidFill>
          <a:ln>
            <a:noFill/>
          </a:ln>
          <a:effectLst/>
        </c:spPr>
        <c:marker>
          <c:symbol val="none"/>
        </c:marker>
      </c:pivotFmt>
      <c:pivotFmt>
        <c:idx val="28"/>
        <c:spPr>
          <a:solidFill>
            <a:schemeClr val="accent1">
              <a:lumMod val="60000"/>
            </a:schemeClr>
          </a:solidFill>
          <a:ln>
            <a:noFill/>
          </a:ln>
          <a:effectLst/>
        </c:spPr>
        <c:marker>
          <c:symbol val="none"/>
        </c:marker>
      </c:pivotFmt>
      <c:pivotFmt>
        <c:idx val="29"/>
        <c:spPr>
          <a:solidFill>
            <a:schemeClr val="accent2">
              <a:lumMod val="60000"/>
            </a:schemeClr>
          </a:solidFill>
          <a:ln>
            <a:noFill/>
          </a:ln>
          <a:effectLst/>
        </c:spPr>
        <c:marker>
          <c:symbol val="none"/>
        </c:marker>
      </c:pivotFmt>
      <c:pivotFmt>
        <c:idx val="30"/>
        <c:spPr>
          <a:solidFill>
            <a:schemeClr val="accent3">
              <a:lumMod val="60000"/>
            </a:schemeClr>
          </a:solidFill>
          <a:ln>
            <a:noFill/>
          </a:ln>
          <a:effectLst/>
        </c:spPr>
        <c:marker>
          <c:symbol val="none"/>
        </c:marker>
      </c:pivotFmt>
      <c:pivotFmt>
        <c:idx val="31"/>
        <c:spPr>
          <a:solidFill>
            <a:schemeClr val="accent4">
              <a:lumMod val="60000"/>
            </a:schemeClr>
          </a:solidFill>
          <a:ln>
            <a:noFill/>
          </a:ln>
          <a:effectLst/>
        </c:spPr>
        <c:marker>
          <c:symbol val="none"/>
        </c:marker>
      </c:pivotFmt>
      <c:pivotFmt>
        <c:idx val="32"/>
        <c:spPr>
          <a:solidFill>
            <a:schemeClr val="accent5">
              <a:lumMod val="60000"/>
            </a:schemeClr>
          </a:solidFill>
          <a:ln>
            <a:noFill/>
          </a:ln>
          <a:effectLst/>
        </c:spPr>
        <c:marker>
          <c:symbol val="none"/>
        </c:marker>
      </c:pivotFmt>
    </c:pivotFmts>
    <c:plotArea>
      <c:layout/>
      <c:barChart>
        <c:barDir val="col"/>
        <c:grouping val="clustered"/>
        <c:varyColors val="0"/>
        <c:ser>
          <c:idx val="0"/>
          <c:order val="0"/>
          <c:tx>
            <c:strRef>
              <c:f>'Complaints by Season 3'!$E$2:$E$3</c:f>
              <c:strCache>
                <c:ptCount val="1"/>
                <c:pt idx="0">
                  <c:v>Broken Meter</c:v>
                </c:pt>
              </c:strCache>
            </c:strRef>
          </c:tx>
          <c:spPr>
            <a:solidFill>
              <a:schemeClr val="accent1"/>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3'!$E$4:$E$8</c:f>
              <c:numCache>
                <c:formatCode>General</c:formatCode>
                <c:ptCount val="4"/>
                <c:pt idx="0">
                  <c:v>3071.0</c:v>
                </c:pt>
                <c:pt idx="1">
                  <c:v>3135.0</c:v>
                </c:pt>
                <c:pt idx="2">
                  <c:v>2893.0</c:v>
                </c:pt>
                <c:pt idx="3">
                  <c:v>2241.0</c:v>
                </c:pt>
              </c:numCache>
            </c:numRef>
          </c:val>
        </c:ser>
        <c:ser>
          <c:idx val="1"/>
          <c:order val="1"/>
          <c:tx>
            <c:strRef>
              <c:f>'Complaints by Season 3'!$F$2:$F$3</c:f>
              <c:strCache>
                <c:ptCount val="1"/>
                <c:pt idx="0">
                  <c:v>Taxi Complaint</c:v>
                </c:pt>
              </c:strCache>
            </c:strRef>
          </c:tx>
          <c:spPr>
            <a:solidFill>
              <a:schemeClr val="accent2"/>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3'!$F$4:$F$8</c:f>
              <c:numCache>
                <c:formatCode>General</c:formatCode>
                <c:ptCount val="4"/>
                <c:pt idx="0">
                  <c:v>2212.0</c:v>
                </c:pt>
                <c:pt idx="1">
                  <c:v>2788.0</c:v>
                </c:pt>
                <c:pt idx="2">
                  <c:v>2778.0</c:v>
                </c:pt>
                <c:pt idx="3">
                  <c:v>2257.0</c:v>
                </c:pt>
              </c:numCache>
            </c:numRef>
          </c:val>
        </c:ser>
        <c:ser>
          <c:idx val="2"/>
          <c:order val="2"/>
          <c:tx>
            <c:strRef>
              <c:f>'Complaints by Season 3'!$G$2:$G$3</c:f>
              <c:strCache>
                <c:ptCount val="1"/>
                <c:pt idx="0">
                  <c:v>Noise</c:v>
                </c:pt>
              </c:strCache>
            </c:strRef>
          </c:tx>
          <c:spPr>
            <a:solidFill>
              <a:schemeClr val="accent3"/>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3'!$G$4:$G$8</c:f>
              <c:numCache>
                <c:formatCode>General</c:formatCode>
                <c:ptCount val="4"/>
                <c:pt idx="0">
                  <c:v>1380.0</c:v>
                </c:pt>
                <c:pt idx="1">
                  <c:v>2677.0</c:v>
                </c:pt>
                <c:pt idx="2">
                  <c:v>1867.0</c:v>
                </c:pt>
                <c:pt idx="3">
                  <c:v>2113.0</c:v>
                </c:pt>
              </c:numCache>
            </c:numRef>
          </c:val>
        </c:ser>
        <c:ser>
          <c:idx val="3"/>
          <c:order val="3"/>
          <c:tx>
            <c:strRef>
              <c:f>'Complaints by Season 3'!$H$2:$H$3</c:f>
              <c:strCache>
                <c:ptCount val="1"/>
                <c:pt idx="0">
                  <c:v>Fire Safety Director</c:v>
                </c:pt>
              </c:strCache>
            </c:strRef>
          </c:tx>
          <c:spPr>
            <a:solidFill>
              <a:schemeClr val="accent4"/>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3'!$H$4:$H$8</c:f>
              <c:numCache>
                <c:formatCode>General</c:formatCode>
                <c:ptCount val="4"/>
                <c:pt idx="0">
                  <c:v>1343.0</c:v>
                </c:pt>
                <c:pt idx="1">
                  <c:v>1648.0</c:v>
                </c:pt>
                <c:pt idx="2">
                  <c:v>1700.0</c:v>
                </c:pt>
                <c:pt idx="3">
                  <c:v>1543.0</c:v>
                </c:pt>
              </c:numCache>
            </c:numRef>
          </c:val>
        </c:ser>
        <c:ser>
          <c:idx val="4"/>
          <c:order val="4"/>
          <c:tx>
            <c:strRef>
              <c:f>'Complaints by Season 3'!$I$2:$I$3</c:f>
              <c:strCache>
                <c:ptCount val="1"/>
                <c:pt idx="0">
                  <c:v>Street Condition</c:v>
                </c:pt>
              </c:strCache>
            </c:strRef>
          </c:tx>
          <c:spPr>
            <a:solidFill>
              <a:schemeClr val="accent5"/>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3'!$I$4:$I$8</c:f>
              <c:numCache>
                <c:formatCode>General</c:formatCode>
                <c:ptCount val="4"/>
                <c:pt idx="0">
                  <c:v>972.0</c:v>
                </c:pt>
                <c:pt idx="1">
                  <c:v>1556.0</c:v>
                </c:pt>
                <c:pt idx="2">
                  <c:v>1866.0</c:v>
                </c:pt>
                <c:pt idx="3">
                  <c:v>1037.0</c:v>
                </c:pt>
              </c:numCache>
            </c:numRef>
          </c:val>
        </c:ser>
        <c:ser>
          <c:idx val="5"/>
          <c:order val="5"/>
          <c:tx>
            <c:strRef>
              <c:f>'Complaints by Season 3'!$J$2:$J$3</c:f>
              <c:strCache>
                <c:ptCount val="1"/>
                <c:pt idx="0">
                  <c:v>Consumer Complaint</c:v>
                </c:pt>
              </c:strCache>
            </c:strRef>
          </c:tx>
          <c:spPr>
            <a:solidFill>
              <a:schemeClr val="accent6"/>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3'!$J$4:$J$8</c:f>
              <c:numCache>
                <c:formatCode>General</c:formatCode>
                <c:ptCount val="4"/>
                <c:pt idx="0">
                  <c:v>1052.0</c:v>
                </c:pt>
                <c:pt idx="1">
                  <c:v>1192.0</c:v>
                </c:pt>
                <c:pt idx="2">
                  <c:v>1369.0</c:v>
                </c:pt>
                <c:pt idx="3">
                  <c:v>907.0</c:v>
                </c:pt>
              </c:numCache>
            </c:numRef>
          </c:val>
        </c:ser>
        <c:ser>
          <c:idx val="6"/>
          <c:order val="6"/>
          <c:tx>
            <c:strRef>
              <c:f>'Complaints by Season 3'!$K$2:$K$3</c:f>
              <c:strCache>
                <c:ptCount val="1"/>
                <c:pt idx="0">
                  <c:v>Water System</c:v>
                </c:pt>
              </c:strCache>
            </c:strRef>
          </c:tx>
          <c:spPr>
            <a:solidFill>
              <a:schemeClr val="accent1">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3'!$K$4:$K$8</c:f>
              <c:numCache>
                <c:formatCode>General</c:formatCode>
                <c:ptCount val="4"/>
                <c:pt idx="0">
                  <c:v>1026.0</c:v>
                </c:pt>
                <c:pt idx="1">
                  <c:v>948.0</c:v>
                </c:pt>
                <c:pt idx="2">
                  <c:v>1116.0</c:v>
                </c:pt>
                <c:pt idx="3">
                  <c:v>978.0</c:v>
                </c:pt>
              </c:numCache>
            </c:numRef>
          </c:val>
        </c:ser>
        <c:ser>
          <c:idx val="7"/>
          <c:order val="7"/>
          <c:tx>
            <c:strRef>
              <c:f>'Complaints by Season 3'!$L$2:$L$3</c:f>
              <c:strCache>
                <c:ptCount val="1"/>
                <c:pt idx="0">
                  <c:v>Noise - Street/Sidewalk</c:v>
                </c:pt>
              </c:strCache>
            </c:strRef>
          </c:tx>
          <c:spPr>
            <a:solidFill>
              <a:schemeClr val="accent2">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3'!$L$4:$L$8</c:f>
              <c:numCache>
                <c:formatCode>General</c:formatCode>
                <c:ptCount val="4"/>
                <c:pt idx="0">
                  <c:v>717.0</c:v>
                </c:pt>
                <c:pt idx="1">
                  <c:v>1335.0</c:v>
                </c:pt>
                <c:pt idx="2">
                  <c:v>963.0</c:v>
                </c:pt>
                <c:pt idx="3">
                  <c:v>911.0</c:v>
                </c:pt>
              </c:numCache>
            </c:numRef>
          </c:val>
        </c:ser>
        <c:ser>
          <c:idx val="8"/>
          <c:order val="8"/>
          <c:tx>
            <c:strRef>
              <c:f>'Complaints by Season 3'!$M$2:$M$3</c:f>
              <c:strCache>
                <c:ptCount val="1"/>
                <c:pt idx="0">
                  <c:v>Noise - Commercial</c:v>
                </c:pt>
              </c:strCache>
            </c:strRef>
          </c:tx>
          <c:spPr>
            <a:solidFill>
              <a:schemeClr val="accent3">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3'!$M$4:$M$8</c:f>
              <c:numCache>
                <c:formatCode>General</c:formatCode>
                <c:ptCount val="4"/>
                <c:pt idx="0">
                  <c:v>820.0</c:v>
                </c:pt>
                <c:pt idx="1">
                  <c:v>982.0</c:v>
                </c:pt>
                <c:pt idx="2">
                  <c:v>776.0</c:v>
                </c:pt>
                <c:pt idx="3">
                  <c:v>981.0</c:v>
                </c:pt>
              </c:numCache>
            </c:numRef>
          </c:val>
        </c:ser>
        <c:ser>
          <c:idx val="9"/>
          <c:order val="9"/>
          <c:tx>
            <c:strRef>
              <c:f>'Complaints by Season 3'!$N$2:$N$3</c:f>
              <c:strCache>
                <c:ptCount val="1"/>
                <c:pt idx="0">
                  <c:v>Illegal Parking</c:v>
                </c:pt>
              </c:strCache>
            </c:strRef>
          </c:tx>
          <c:spPr>
            <a:solidFill>
              <a:schemeClr val="accent4">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3'!$N$4:$N$8</c:f>
              <c:numCache>
                <c:formatCode>General</c:formatCode>
                <c:ptCount val="4"/>
                <c:pt idx="0">
                  <c:v>100.0</c:v>
                </c:pt>
                <c:pt idx="1">
                  <c:v>832.0</c:v>
                </c:pt>
                <c:pt idx="2">
                  <c:v>845.0</c:v>
                </c:pt>
                <c:pt idx="3">
                  <c:v>791.0</c:v>
                </c:pt>
              </c:numCache>
            </c:numRef>
          </c:val>
        </c:ser>
        <c:ser>
          <c:idx val="10"/>
          <c:order val="10"/>
          <c:tx>
            <c:strRef>
              <c:f>'Complaints by Season 3'!$O$2:$O$3</c:f>
              <c:strCache>
                <c:ptCount val="1"/>
                <c:pt idx="0">
                  <c:v>HEATING</c:v>
                </c:pt>
              </c:strCache>
            </c:strRef>
          </c:tx>
          <c:spPr>
            <a:solidFill>
              <a:schemeClr val="accent5">
                <a:lumMod val="60000"/>
              </a:schemeClr>
            </a:solidFill>
            <a:ln>
              <a:noFill/>
            </a:ln>
            <a:effectLst/>
          </c:spPr>
          <c:invertIfNegative val="0"/>
          <c:cat>
            <c:strRef>
              <c:f>'Complaints by Season 3'!$D$4:$D$8</c:f>
              <c:strCache>
                <c:ptCount val="4"/>
                <c:pt idx="0">
                  <c:v>Winter</c:v>
                </c:pt>
                <c:pt idx="1">
                  <c:v>Spring</c:v>
                </c:pt>
                <c:pt idx="2">
                  <c:v>Summer</c:v>
                </c:pt>
                <c:pt idx="3">
                  <c:v>Fall</c:v>
                </c:pt>
              </c:strCache>
            </c:strRef>
          </c:cat>
          <c:val>
            <c:numRef>
              <c:f>'Complaints by Season 3'!$O$4:$O$8</c:f>
              <c:numCache>
                <c:formatCode>General</c:formatCode>
                <c:ptCount val="4"/>
                <c:pt idx="0">
                  <c:v>927.0</c:v>
                </c:pt>
                <c:pt idx="1">
                  <c:v>100.0</c:v>
                </c:pt>
                <c:pt idx="2">
                  <c:v>100.0</c:v>
                </c:pt>
                <c:pt idx="3">
                  <c:v>100.0</c:v>
                </c:pt>
              </c:numCache>
            </c:numRef>
          </c:val>
        </c:ser>
        <c:dLbls>
          <c:showLegendKey val="0"/>
          <c:showVal val="0"/>
          <c:showCatName val="0"/>
          <c:showSerName val="0"/>
          <c:showPercent val="0"/>
          <c:showBubbleSize val="0"/>
        </c:dLbls>
        <c:gapWidth val="219"/>
        <c:overlap val="-27"/>
        <c:axId val="-2049680352"/>
        <c:axId val="-2049680000"/>
      </c:barChart>
      <c:catAx>
        <c:axId val="-204968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9680000"/>
        <c:crosses val="autoZero"/>
        <c:auto val="1"/>
        <c:lblAlgn val="ctr"/>
        <c:lblOffset val="100"/>
        <c:noMultiLvlLbl val="0"/>
      </c:catAx>
      <c:valAx>
        <c:axId val="-204968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9680352"/>
        <c:crosses val="autoZero"/>
        <c:crossBetween val="between"/>
      </c:valAx>
      <c:spPr>
        <a:noFill/>
        <a:ln>
          <a:noFill/>
        </a:ln>
        <a:effectLst/>
      </c:spPr>
    </c:plotArea>
    <c:legend>
      <c:legendPos val="r"/>
      <c:layout>
        <c:manualLayout>
          <c:xMode val="edge"/>
          <c:yMode val="edge"/>
          <c:x val="0.839365852176602"/>
          <c:y val="0.0191453012068431"/>
          <c:w val="0.159579990534166"/>
          <c:h val="0.9507728865493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2000" b="1"/>
              <a:t>Broken Muni Meter Complaints by Year</a:t>
            </a:r>
          </a:p>
        </c:rich>
      </c:tx>
      <c:layout>
        <c:manualLayout>
          <c:xMode val="edge"/>
          <c:yMode val="edge"/>
          <c:x val="0.281701485241668"/>
          <c:y val="0.0198437431098114"/>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dLbl>
              <c:idx val="0"/>
              <c:layout>
                <c:manualLayout>
                  <c:x val="-2.51791010312415E-17"/>
                  <c:y val="-0.015434022418742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37342137649265"/>
                  <c:y val="0.0220486034553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Sheet1!$A$4:$A$9</c:f>
              <c:strCache>
                <c:ptCount val="6"/>
                <c:pt idx="0">
                  <c:v>2010</c:v>
                </c:pt>
                <c:pt idx="1">
                  <c:v>2011</c:v>
                </c:pt>
                <c:pt idx="2">
                  <c:v>2012</c:v>
                </c:pt>
                <c:pt idx="3">
                  <c:v>2013</c:v>
                </c:pt>
                <c:pt idx="4">
                  <c:v>2014</c:v>
                </c:pt>
                <c:pt idx="5">
                  <c:v>2015</c:v>
                </c:pt>
              </c:strCache>
            </c:strRef>
          </c:cat>
          <c:val>
            <c:numRef>
              <c:f>Sheet1!$B$4:$B$9</c:f>
              <c:numCache>
                <c:formatCode>General</c:formatCode>
                <c:ptCount val="6"/>
                <c:pt idx="0">
                  <c:v>3193.0</c:v>
                </c:pt>
                <c:pt idx="1">
                  <c:v>2979.0</c:v>
                </c:pt>
                <c:pt idx="2">
                  <c:v>3228.0</c:v>
                </c:pt>
                <c:pt idx="3">
                  <c:v>4131.0</c:v>
                </c:pt>
                <c:pt idx="4">
                  <c:v>2373.0</c:v>
                </c:pt>
                <c:pt idx="5">
                  <c:v>1585.0</c:v>
                </c:pt>
              </c:numCache>
            </c:numRef>
          </c:val>
          <c:smooth val="0"/>
        </c:ser>
        <c:dLbls>
          <c:showLegendKey val="0"/>
          <c:showVal val="0"/>
          <c:showCatName val="0"/>
          <c:showSerName val="0"/>
          <c:showPercent val="0"/>
          <c:showBubbleSize val="0"/>
        </c:dLbls>
        <c:smooth val="0"/>
        <c:axId val="-2050733664"/>
        <c:axId val="-2050727488"/>
      </c:lineChart>
      <c:catAx>
        <c:axId val="-205073366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Year</a:t>
                </a:r>
              </a:p>
            </c:rich>
          </c:tx>
          <c:layout>
            <c:manualLayout>
              <c:xMode val="edge"/>
              <c:yMode val="edge"/>
              <c:x val="0.497334372952034"/>
              <c:y val="0.92166131192315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50727488"/>
        <c:crosses val="autoZero"/>
        <c:auto val="1"/>
        <c:lblAlgn val="ctr"/>
        <c:lblOffset val="100"/>
        <c:noMultiLvlLbl val="0"/>
      </c:catAx>
      <c:valAx>
        <c:axId val="-2050727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Complaint Number</a:t>
                </a:r>
              </a:p>
            </c:rich>
          </c:tx>
          <c:layout>
            <c:manualLayout>
              <c:xMode val="edge"/>
              <c:yMode val="edge"/>
              <c:x val="0.00593471810089021"/>
              <c:y val="0.39220814789455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50733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Broken</a:t>
            </a:r>
            <a:r>
              <a:rPr lang="en-US" sz="2000" b="1" baseline="0"/>
              <a:t> Meter </a:t>
            </a:r>
            <a:r>
              <a:rPr lang="en-US" sz="2000" b="1"/>
              <a:t>Descriptors</a:t>
            </a:r>
            <a:r>
              <a:rPr lang="en-US" sz="2000" b="1" baseline="0"/>
              <a:t> by Year</a:t>
            </a:r>
            <a:endParaRPr lang="en-US" sz="2000" b="1"/>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Sheet3!$F$17</c:f>
              <c:strCache>
                <c:ptCount val="1"/>
                <c:pt idx="0">
                  <c:v>2010</c:v>
                </c:pt>
              </c:strCache>
            </c:strRef>
          </c:tx>
          <c:spPr>
            <a:ln w="28575" cap="rnd">
              <a:solidFill>
                <a:schemeClr val="accent1"/>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Sheet3!$F$18:$F$26</c:f>
              <c:numCache>
                <c:formatCode>General</c:formatCode>
                <c:ptCount val="9"/>
                <c:pt idx="0">
                  <c:v>436.0</c:v>
                </c:pt>
                <c:pt idx="1">
                  <c:v>98.0</c:v>
                </c:pt>
                <c:pt idx="2">
                  <c:v>3.0</c:v>
                </c:pt>
                <c:pt idx="3">
                  <c:v>0.0</c:v>
                </c:pt>
                <c:pt idx="4">
                  <c:v>2374.0</c:v>
                </c:pt>
                <c:pt idx="5">
                  <c:v>165.0</c:v>
                </c:pt>
                <c:pt idx="6">
                  <c:v>64.0</c:v>
                </c:pt>
                <c:pt idx="7">
                  <c:v>0.0</c:v>
                </c:pt>
                <c:pt idx="8">
                  <c:v>50.0</c:v>
                </c:pt>
              </c:numCache>
            </c:numRef>
          </c:val>
          <c:smooth val="0"/>
        </c:ser>
        <c:ser>
          <c:idx val="1"/>
          <c:order val="1"/>
          <c:tx>
            <c:strRef>
              <c:f>Sheet3!$G$17</c:f>
              <c:strCache>
                <c:ptCount val="1"/>
                <c:pt idx="0">
                  <c:v>2011</c:v>
                </c:pt>
              </c:strCache>
            </c:strRef>
          </c:tx>
          <c:spPr>
            <a:ln w="28575" cap="rnd">
              <a:solidFill>
                <a:schemeClr val="accent2"/>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Sheet3!$G$18:$G$26</c:f>
              <c:numCache>
                <c:formatCode>General</c:formatCode>
                <c:ptCount val="9"/>
                <c:pt idx="0">
                  <c:v>399.0</c:v>
                </c:pt>
                <c:pt idx="1">
                  <c:v>108.0</c:v>
                </c:pt>
                <c:pt idx="2">
                  <c:v>0.0</c:v>
                </c:pt>
                <c:pt idx="3">
                  <c:v>3.0</c:v>
                </c:pt>
                <c:pt idx="4">
                  <c:v>2208.0</c:v>
                </c:pt>
                <c:pt idx="5">
                  <c:v>152.0</c:v>
                </c:pt>
                <c:pt idx="6">
                  <c:v>41.0</c:v>
                </c:pt>
                <c:pt idx="7">
                  <c:v>0.0</c:v>
                </c:pt>
                <c:pt idx="8">
                  <c:v>54.0</c:v>
                </c:pt>
              </c:numCache>
            </c:numRef>
          </c:val>
          <c:smooth val="0"/>
        </c:ser>
        <c:ser>
          <c:idx val="2"/>
          <c:order val="2"/>
          <c:tx>
            <c:strRef>
              <c:f>Sheet3!$H$17</c:f>
              <c:strCache>
                <c:ptCount val="1"/>
                <c:pt idx="0">
                  <c:v>2012</c:v>
                </c:pt>
              </c:strCache>
            </c:strRef>
          </c:tx>
          <c:spPr>
            <a:ln w="28575" cap="rnd">
              <a:solidFill>
                <a:schemeClr val="accent3"/>
              </a:solidFill>
              <a:round/>
            </a:ln>
            <a:effectLst/>
          </c:spPr>
          <c:marker>
            <c:symbol val="none"/>
          </c:marker>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Sheet3!$H$18:$H$26</c:f>
              <c:numCache>
                <c:formatCode>General</c:formatCode>
                <c:ptCount val="9"/>
                <c:pt idx="0">
                  <c:v>665.0</c:v>
                </c:pt>
                <c:pt idx="1">
                  <c:v>126.0</c:v>
                </c:pt>
                <c:pt idx="2">
                  <c:v>4.0</c:v>
                </c:pt>
                <c:pt idx="3">
                  <c:v>6.0</c:v>
                </c:pt>
                <c:pt idx="4">
                  <c:v>2029.0</c:v>
                </c:pt>
                <c:pt idx="5">
                  <c:v>277.0</c:v>
                </c:pt>
                <c:pt idx="6">
                  <c:v>28.0</c:v>
                </c:pt>
                <c:pt idx="7">
                  <c:v>0.0</c:v>
                </c:pt>
                <c:pt idx="8">
                  <c:v>77.0</c:v>
                </c:pt>
              </c:numCache>
            </c:numRef>
          </c:val>
          <c:smooth val="0"/>
        </c:ser>
        <c:ser>
          <c:idx val="3"/>
          <c:order val="3"/>
          <c:tx>
            <c:strRef>
              <c:f>Sheet3!$I$17</c:f>
              <c:strCache>
                <c:ptCount val="1"/>
                <c:pt idx="0">
                  <c:v>2013</c:v>
                </c:pt>
              </c:strCache>
            </c:strRef>
          </c:tx>
          <c:spPr>
            <a:ln w="28575" cap="rnd">
              <a:solidFill>
                <a:schemeClr val="accent4"/>
              </a:solidFill>
              <a:round/>
            </a:ln>
            <a:effectLst/>
          </c:spPr>
          <c:marker>
            <c:symbol val="none"/>
          </c:marker>
          <c:dLbls>
            <c:dLbl>
              <c:idx val="1"/>
              <c:layout>
                <c:manualLayout>
                  <c:x val="-0.00105311357589441"/>
                  <c:y val="-0.007712942499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2038700760193"/>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01357962944292E-16"/>
                  <c:y val="-0.03125000000000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414651002073265"/>
                  <c:y val="-0.0408653846153845"/>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Sheet3!$I$18:$I$26</c:f>
              <c:numCache>
                <c:formatCode>General</c:formatCode>
                <c:ptCount val="9"/>
                <c:pt idx="0">
                  <c:v>882.0</c:v>
                </c:pt>
                <c:pt idx="1">
                  <c:v>194.0</c:v>
                </c:pt>
                <c:pt idx="2">
                  <c:v>4.0</c:v>
                </c:pt>
                <c:pt idx="3">
                  <c:v>14.0</c:v>
                </c:pt>
                <c:pt idx="4">
                  <c:v>2320.0</c:v>
                </c:pt>
                <c:pt idx="5">
                  <c:v>428.0</c:v>
                </c:pt>
                <c:pt idx="6">
                  <c:v>52.0</c:v>
                </c:pt>
                <c:pt idx="7">
                  <c:v>1.0</c:v>
                </c:pt>
                <c:pt idx="8">
                  <c:v>228.0</c:v>
                </c:pt>
              </c:numCache>
            </c:numRef>
          </c:val>
          <c:smooth val="0"/>
        </c:ser>
        <c:ser>
          <c:idx val="4"/>
          <c:order val="4"/>
          <c:tx>
            <c:strRef>
              <c:f>Sheet3!$J$17</c:f>
              <c:strCache>
                <c:ptCount val="1"/>
                <c:pt idx="0">
                  <c:v>2014</c:v>
                </c:pt>
              </c:strCache>
            </c:strRef>
          </c:tx>
          <c:spPr>
            <a:ln w="28575" cap="rnd">
              <a:solidFill>
                <a:schemeClr val="accent5"/>
              </a:solidFill>
              <a:round/>
            </a:ln>
            <a:effectLst/>
          </c:spPr>
          <c:marker>
            <c:symbol val="none"/>
          </c:marker>
          <c:dLbls>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Sheet3!$J$18:$J$26</c:f>
              <c:numCache>
                <c:formatCode>General</c:formatCode>
                <c:ptCount val="9"/>
                <c:pt idx="0">
                  <c:v>619.0</c:v>
                </c:pt>
                <c:pt idx="1">
                  <c:v>125.0</c:v>
                </c:pt>
                <c:pt idx="2">
                  <c:v>0.0</c:v>
                </c:pt>
                <c:pt idx="3">
                  <c:v>4.0</c:v>
                </c:pt>
                <c:pt idx="4">
                  <c:v>1153.0</c:v>
                </c:pt>
                <c:pt idx="5">
                  <c:v>296.0</c:v>
                </c:pt>
                <c:pt idx="6">
                  <c:v>36.0</c:v>
                </c:pt>
                <c:pt idx="7">
                  <c:v>1.0</c:v>
                </c:pt>
                <c:pt idx="8">
                  <c:v>134.0</c:v>
                </c:pt>
              </c:numCache>
            </c:numRef>
          </c:val>
          <c:smooth val="0"/>
        </c:ser>
        <c:ser>
          <c:idx val="5"/>
          <c:order val="5"/>
          <c:tx>
            <c:strRef>
              <c:f>Sheet3!$K$17</c:f>
              <c:strCache>
                <c:ptCount val="1"/>
                <c:pt idx="0">
                  <c:v>2015</c:v>
                </c:pt>
              </c:strCache>
            </c:strRef>
          </c:tx>
          <c:spPr>
            <a:ln w="28575" cap="rnd">
              <a:solidFill>
                <a:schemeClr val="accent6"/>
              </a:solidFill>
              <a:round/>
            </a:ln>
            <a:effectLst/>
          </c:spPr>
          <c:marker>
            <c:symbol val="none"/>
          </c:marker>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7643400138217"/>
                  <c:y val="-0.028846153846153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Sheet3!$E$18:$E$26</c:f>
              <c:strCache>
                <c:ptCount val="9"/>
                <c:pt idx="0">
                  <c:v>Coin or Card Did Not Register</c:v>
                </c:pt>
                <c:pt idx="1">
                  <c:v>Credit Card Stuck in Meter</c:v>
                </c:pt>
                <c:pt idx="2">
                  <c:v>Graffiti</c:v>
                </c:pt>
                <c:pt idx="3">
                  <c:v>Missing/Stump</c:v>
                </c:pt>
                <c:pt idx="4">
                  <c:v>No Receipt</c:v>
                </c:pt>
                <c:pt idx="5">
                  <c:v>Out of Order</c:v>
                </c:pt>
                <c:pt idx="6">
                  <c:v>Parking Card Stuck in Meter</c:v>
                </c:pt>
                <c:pt idx="7">
                  <c:v>Relocation of Muni Meter</c:v>
                </c:pt>
                <c:pt idx="8">
                  <c:v>Timer Defect - Fast/Fail</c:v>
                </c:pt>
              </c:strCache>
            </c:strRef>
          </c:cat>
          <c:val>
            <c:numRef>
              <c:f>Sheet3!$K$18:$K$26</c:f>
              <c:numCache>
                <c:formatCode>General</c:formatCode>
                <c:ptCount val="9"/>
                <c:pt idx="0">
                  <c:v>622.0</c:v>
                </c:pt>
                <c:pt idx="1">
                  <c:v>26.0</c:v>
                </c:pt>
                <c:pt idx="2">
                  <c:v>3.0</c:v>
                </c:pt>
                <c:pt idx="3">
                  <c:v>9.0</c:v>
                </c:pt>
                <c:pt idx="4">
                  <c:v>389.0</c:v>
                </c:pt>
                <c:pt idx="5">
                  <c:v>445.0</c:v>
                </c:pt>
                <c:pt idx="6">
                  <c:v>11.0</c:v>
                </c:pt>
                <c:pt idx="7">
                  <c:v>1.0</c:v>
                </c:pt>
                <c:pt idx="8">
                  <c:v>70.0</c:v>
                </c:pt>
              </c:numCache>
            </c:numRef>
          </c:val>
          <c:smooth val="0"/>
        </c:ser>
        <c:dLbls>
          <c:showLegendKey val="0"/>
          <c:showVal val="0"/>
          <c:showCatName val="0"/>
          <c:showSerName val="0"/>
          <c:showPercent val="0"/>
          <c:showBubbleSize val="0"/>
        </c:dLbls>
        <c:smooth val="0"/>
        <c:axId val="-2104872608"/>
        <c:axId val="-2104866784"/>
      </c:lineChart>
      <c:catAx>
        <c:axId val="-210487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04866784"/>
        <c:crosses val="autoZero"/>
        <c:auto val="1"/>
        <c:lblAlgn val="ctr"/>
        <c:lblOffset val="100"/>
        <c:noMultiLvlLbl val="0"/>
      </c:catAx>
      <c:valAx>
        <c:axId val="-2104866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104872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smtClean="0"/>
              <a:t>CB 05</a:t>
            </a:r>
          </a:p>
          <a:p>
            <a:pPr>
              <a:defRPr sz="1800"/>
            </a:pPr>
            <a:r>
              <a:rPr lang="en-US" sz="1800" dirty="0" smtClean="0"/>
              <a:t>Street</a:t>
            </a:r>
            <a:r>
              <a:rPr lang="en-US" sz="1800" baseline="0" dirty="0" smtClean="0"/>
              <a:t> Condition Descriptors per year</a:t>
            </a:r>
          </a:p>
          <a:p>
            <a:pPr>
              <a:defRPr sz="1800"/>
            </a:pPr>
            <a:r>
              <a:rPr lang="en-US" sz="1800" baseline="0" dirty="0" smtClean="0"/>
              <a:t>2012 - 2015</a:t>
            </a:r>
          </a:p>
        </c:rich>
      </c:tx>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Sheet5!$B$24</c:f>
              <c:strCache>
                <c:ptCount val="1"/>
                <c:pt idx="0">
                  <c:v>2012</c:v>
                </c:pt>
              </c:strCache>
            </c:strRef>
          </c:tx>
          <c:spPr>
            <a:ln w="28575" cap="rnd">
              <a:solidFill>
                <a:schemeClr val="accent1"/>
              </a:solidFill>
              <a:round/>
            </a:ln>
            <a:effectLst/>
          </c:spPr>
          <c:marker>
            <c:symbol val="none"/>
          </c:marker>
          <c:dLbls>
            <c:dLbl>
              <c:idx val="1"/>
              <c:layout>
                <c:manualLayout>
                  <c:x val="-1.95430945450608E-17"/>
                  <c:y val="-0.0362649853419918"/>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layout>
                <c:manualLayout>
                  <c:x val="-0.00213199857911536"/>
                  <c:y val="-0.038398219773873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
                  <c:y val="-0.0255988131825825"/>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layout>
                <c:manualLayout>
                  <c:x val="0.0"/>
                  <c:y val="-0.04053145420575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106599928955772"/>
                  <c:y val="-0.02986528204634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00319799786867292"/>
                  <c:y val="-0.04053145420575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0213199857911528"/>
                  <c:y val="-0.0277320476144644"/>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0.00639599573734583"/>
                  <c:y val="-0.0341317509101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0.0"/>
                  <c:y val="-0.017065875455055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0.0"/>
                  <c:y val="-0.035185185185185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Sheet5!$B$25:$B$40</c:f>
              <c:numCache>
                <c:formatCode>General</c:formatCode>
                <c:ptCount val="16"/>
                <c:pt idx="0">
                  <c:v>61.0</c:v>
                </c:pt>
                <c:pt idx="1">
                  <c:v>171.0</c:v>
                </c:pt>
                <c:pt idx="2">
                  <c:v>4.0</c:v>
                </c:pt>
                <c:pt idx="3">
                  <c:v>271.0</c:v>
                </c:pt>
                <c:pt idx="4">
                  <c:v>0.0</c:v>
                </c:pt>
                <c:pt idx="5">
                  <c:v>76.0</c:v>
                </c:pt>
                <c:pt idx="6">
                  <c:v>4.0</c:v>
                </c:pt>
                <c:pt idx="7">
                  <c:v>1.0</c:v>
                </c:pt>
                <c:pt idx="8">
                  <c:v>7.0</c:v>
                </c:pt>
                <c:pt idx="9">
                  <c:v>94.0</c:v>
                </c:pt>
                <c:pt idx="10">
                  <c:v>7.0</c:v>
                </c:pt>
                <c:pt idx="11">
                  <c:v>48.0</c:v>
                </c:pt>
                <c:pt idx="12">
                  <c:v>0.0</c:v>
                </c:pt>
                <c:pt idx="13">
                  <c:v>128.0</c:v>
                </c:pt>
                <c:pt idx="14">
                  <c:v>20.0</c:v>
                </c:pt>
                <c:pt idx="15">
                  <c:v>0.0</c:v>
                </c:pt>
              </c:numCache>
            </c:numRef>
          </c:val>
          <c:smooth val="0"/>
        </c:ser>
        <c:ser>
          <c:idx val="1"/>
          <c:order val="1"/>
          <c:tx>
            <c:strRef>
              <c:f>Sheet5!$C$24</c:f>
              <c:strCache>
                <c:ptCount val="1"/>
                <c:pt idx="0">
                  <c:v>2013</c:v>
                </c:pt>
              </c:strCache>
            </c:strRef>
          </c:tx>
          <c:spPr>
            <a:ln w="28575" cap="rnd">
              <a:solidFill>
                <a:schemeClr val="accent2"/>
              </a:solidFill>
              <a:round/>
            </a:ln>
            <a:effectLst/>
          </c:spPr>
          <c:marker>
            <c:symbol val="none"/>
          </c:marker>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Sheet5!$C$25:$C$40</c:f>
              <c:numCache>
                <c:formatCode>General</c:formatCode>
                <c:ptCount val="16"/>
                <c:pt idx="0">
                  <c:v>72.0</c:v>
                </c:pt>
                <c:pt idx="1">
                  <c:v>165.0</c:v>
                </c:pt>
                <c:pt idx="2">
                  <c:v>36.0</c:v>
                </c:pt>
                <c:pt idx="3">
                  <c:v>133.0</c:v>
                </c:pt>
                <c:pt idx="4">
                  <c:v>0.0</c:v>
                </c:pt>
                <c:pt idx="5">
                  <c:v>59.0</c:v>
                </c:pt>
                <c:pt idx="6">
                  <c:v>2.0</c:v>
                </c:pt>
                <c:pt idx="8">
                  <c:v>5.0</c:v>
                </c:pt>
                <c:pt idx="9">
                  <c:v>113.0</c:v>
                </c:pt>
                <c:pt idx="10">
                  <c:v>10.0</c:v>
                </c:pt>
                <c:pt idx="11">
                  <c:v>74.0</c:v>
                </c:pt>
                <c:pt idx="12">
                  <c:v>0.0</c:v>
                </c:pt>
                <c:pt idx="13">
                  <c:v>51.0</c:v>
                </c:pt>
                <c:pt idx="14">
                  <c:v>8.0</c:v>
                </c:pt>
                <c:pt idx="15">
                  <c:v>0.0</c:v>
                </c:pt>
              </c:numCache>
            </c:numRef>
          </c:val>
          <c:smooth val="0"/>
        </c:ser>
        <c:ser>
          <c:idx val="2"/>
          <c:order val="2"/>
          <c:tx>
            <c:strRef>
              <c:f>Sheet5!$D$24</c:f>
              <c:strCache>
                <c:ptCount val="1"/>
                <c:pt idx="0">
                  <c:v>2014</c:v>
                </c:pt>
              </c:strCache>
            </c:strRef>
          </c:tx>
          <c:spPr>
            <a:ln w="28575" cap="rnd">
              <a:solidFill>
                <a:schemeClr val="accent3"/>
              </a:solidFill>
              <a:round/>
            </a:ln>
            <a:effectLst/>
          </c:spPr>
          <c:marker>
            <c:symbol val="none"/>
          </c:marker>
          <c:dLbls>
            <c:dLbl>
              <c:idx val="12"/>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Sheet5!$D$25:$D$40</c:f>
              <c:numCache>
                <c:formatCode>General</c:formatCode>
                <c:ptCount val="16"/>
                <c:pt idx="0">
                  <c:v>57.0</c:v>
                </c:pt>
                <c:pt idx="1">
                  <c:v>216.0</c:v>
                </c:pt>
                <c:pt idx="2">
                  <c:v>4.0</c:v>
                </c:pt>
                <c:pt idx="3">
                  <c:v>182.0</c:v>
                </c:pt>
                <c:pt idx="4">
                  <c:v>0.0</c:v>
                </c:pt>
                <c:pt idx="5">
                  <c:v>105.0</c:v>
                </c:pt>
                <c:pt idx="6">
                  <c:v>0.0</c:v>
                </c:pt>
                <c:pt idx="7">
                  <c:v>1.0</c:v>
                </c:pt>
                <c:pt idx="8">
                  <c:v>19.0</c:v>
                </c:pt>
                <c:pt idx="9">
                  <c:v>81.0</c:v>
                </c:pt>
                <c:pt idx="10">
                  <c:v>8.0</c:v>
                </c:pt>
                <c:pt idx="11">
                  <c:v>57.0</c:v>
                </c:pt>
                <c:pt idx="12">
                  <c:v>660.0</c:v>
                </c:pt>
                <c:pt idx="13">
                  <c:v>93.0</c:v>
                </c:pt>
                <c:pt idx="14">
                  <c:v>4.0</c:v>
                </c:pt>
                <c:pt idx="15">
                  <c:v>5.0</c:v>
                </c:pt>
              </c:numCache>
            </c:numRef>
          </c:val>
          <c:smooth val="0"/>
        </c:ser>
        <c:ser>
          <c:idx val="3"/>
          <c:order val="3"/>
          <c:tx>
            <c:strRef>
              <c:f>Sheet5!$E$24</c:f>
              <c:strCache>
                <c:ptCount val="1"/>
                <c:pt idx="0">
                  <c:v>2015</c:v>
                </c:pt>
              </c:strCache>
            </c:strRef>
          </c:tx>
          <c:spPr>
            <a:ln w="28575" cap="rnd">
              <a:solidFill>
                <a:schemeClr val="accent4"/>
              </a:solidFill>
              <a:round/>
            </a:ln>
            <a:effectLst/>
          </c:spPr>
          <c:marker>
            <c:symbol val="none"/>
          </c:marker>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2"/>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Sheet5!$A$25:$A$40</c:f>
              <c:strCache>
                <c:ptCount val="16"/>
                <c:pt idx="0">
                  <c:v>Blocked - Construction</c:v>
                </c:pt>
                <c:pt idx="1">
                  <c:v>Cave-in</c:v>
                </c:pt>
                <c:pt idx="2">
                  <c:v>Crash Cushion Defect</c:v>
                </c:pt>
                <c:pt idx="3">
                  <c:v>Defective Hardware</c:v>
                </c:pt>
                <c:pt idx="4">
                  <c:v>Dumpster - Construction Waste</c:v>
                </c:pt>
                <c:pt idx="5">
                  <c:v>Failed Street Repair</c:v>
                </c:pt>
                <c:pt idx="6">
                  <c:v>Guard Rail - Street</c:v>
                </c:pt>
                <c:pt idx="7">
                  <c:v>Line/Marking - After Repaving</c:v>
                </c:pt>
                <c:pt idx="8">
                  <c:v>Line/Marking - Faded</c:v>
                </c:pt>
                <c:pt idx="9">
                  <c:v>Plate Condition - Noisy</c:v>
                </c:pt>
                <c:pt idx="10">
                  <c:v>Plate Condition - Open</c:v>
                </c:pt>
                <c:pt idx="11">
                  <c:v>Plate Condition - Shifted</c:v>
                </c:pt>
                <c:pt idx="12">
                  <c:v>Pothole</c:v>
                </c:pt>
                <c:pt idx="13">
                  <c:v>Rough, Pitted or Cracked Roads</c:v>
                </c:pt>
                <c:pt idx="14">
                  <c:v>Unsafe Worksite</c:v>
                </c:pt>
                <c:pt idx="15">
                  <c:v>Wear &amp; Tear</c:v>
                </c:pt>
              </c:strCache>
            </c:strRef>
          </c:cat>
          <c:val>
            <c:numRef>
              <c:f>Sheet5!$E$25:$E$40</c:f>
              <c:numCache>
                <c:formatCode>General</c:formatCode>
                <c:ptCount val="16"/>
                <c:pt idx="0">
                  <c:v>74.0</c:v>
                </c:pt>
                <c:pt idx="1">
                  <c:v>221.0</c:v>
                </c:pt>
                <c:pt idx="2">
                  <c:v>0.0</c:v>
                </c:pt>
                <c:pt idx="3">
                  <c:v>199.0</c:v>
                </c:pt>
                <c:pt idx="4">
                  <c:v>5.0</c:v>
                </c:pt>
                <c:pt idx="5">
                  <c:v>84.0</c:v>
                </c:pt>
                <c:pt idx="6">
                  <c:v>0.0</c:v>
                </c:pt>
                <c:pt idx="7">
                  <c:v>1.0</c:v>
                </c:pt>
                <c:pt idx="8">
                  <c:v>29.0</c:v>
                </c:pt>
                <c:pt idx="9">
                  <c:v>67.0</c:v>
                </c:pt>
                <c:pt idx="10">
                  <c:v>9.0</c:v>
                </c:pt>
                <c:pt idx="11">
                  <c:v>46.0</c:v>
                </c:pt>
                <c:pt idx="12">
                  <c:v>1499.0</c:v>
                </c:pt>
                <c:pt idx="13">
                  <c:v>123.0</c:v>
                </c:pt>
                <c:pt idx="14">
                  <c:v>0.0</c:v>
                </c:pt>
                <c:pt idx="15">
                  <c:v>19.0</c:v>
                </c:pt>
              </c:numCache>
            </c:numRef>
          </c:val>
          <c:smooth val="0"/>
        </c:ser>
        <c:dLbls>
          <c:showLegendKey val="0"/>
          <c:showVal val="0"/>
          <c:showCatName val="0"/>
          <c:showSerName val="0"/>
          <c:showPercent val="0"/>
          <c:showBubbleSize val="0"/>
        </c:dLbls>
        <c:smooth val="0"/>
        <c:axId val="-2112452976"/>
        <c:axId val="-2112446976"/>
      </c:lineChart>
      <c:catAx>
        <c:axId val="-211245297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Descriptors</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12446976"/>
        <c:crosses val="autoZero"/>
        <c:auto val="1"/>
        <c:lblAlgn val="ctr"/>
        <c:lblOffset val="100"/>
        <c:noMultiLvlLbl val="0"/>
      </c:catAx>
      <c:valAx>
        <c:axId val="-2112446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Frequency</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112452976"/>
        <c:crosses val="autoZero"/>
        <c:crossBetween val="between"/>
      </c:valAx>
      <c:spPr>
        <a:noFill/>
        <a:ln>
          <a:noFill/>
        </a:ln>
        <a:effectLst/>
      </c:spPr>
    </c:plotArea>
    <c:legend>
      <c:legendPos val="b"/>
      <c:layout>
        <c:manualLayout>
          <c:xMode val="edge"/>
          <c:yMode val="edge"/>
          <c:x val="0.38"/>
          <c:y val="0.928231116943715"/>
          <c:w val="0.3025"/>
          <c:h val="0.05510221638961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CB 05</a:t>
            </a:r>
          </a:p>
          <a:p>
            <a:pPr>
              <a:defRPr sz="1600"/>
            </a:pPr>
            <a:r>
              <a:rPr lang="en-US" sz="1600"/>
              <a:t>Pothole Descriptors by</a:t>
            </a:r>
            <a:r>
              <a:rPr lang="en-US" sz="1600" baseline="0"/>
              <a:t> Year</a:t>
            </a:r>
          </a:p>
          <a:p>
            <a:pPr>
              <a:defRPr sz="1600"/>
            </a:pPr>
            <a:r>
              <a:rPr lang="en-US" sz="1600" baseline="0"/>
              <a:t>2012 - 2015</a:t>
            </a:r>
            <a:endParaRPr lang="en-US" sz="1600"/>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FFC000"/>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Sheet4!$D$7:$D$10</c:f>
              <c:strCache>
                <c:ptCount val="4"/>
                <c:pt idx="0">
                  <c:v>2012</c:v>
                </c:pt>
                <c:pt idx="1">
                  <c:v>2013</c:v>
                </c:pt>
                <c:pt idx="2">
                  <c:v>2014</c:v>
                </c:pt>
                <c:pt idx="3">
                  <c:v>2015</c:v>
                </c:pt>
              </c:strCache>
            </c:strRef>
          </c:cat>
          <c:val>
            <c:numRef>
              <c:f>Sheet4!$E$7:$E$10</c:f>
              <c:numCache>
                <c:formatCode>General</c:formatCode>
                <c:ptCount val="4"/>
                <c:pt idx="0">
                  <c:v>0.0</c:v>
                </c:pt>
                <c:pt idx="1">
                  <c:v>0.0</c:v>
                </c:pt>
                <c:pt idx="2">
                  <c:v>660.0</c:v>
                </c:pt>
                <c:pt idx="3">
                  <c:v>1499.0</c:v>
                </c:pt>
              </c:numCache>
            </c:numRef>
          </c:val>
          <c:smooth val="0"/>
        </c:ser>
        <c:dLbls>
          <c:showLegendKey val="0"/>
          <c:showVal val="0"/>
          <c:showCatName val="0"/>
          <c:showSerName val="0"/>
          <c:showPercent val="0"/>
          <c:showBubbleSize val="0"/>
        </c:dLbls>
        <c:marker val="1"/>
        <c:smooth val="0"/>
        <c:axId val="-2050231392"/>
        <c:axId val="-2050225472"/>
      </c:lineChart>
      <c:catAx>
        <c:axId val="-205023139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Year</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50225472"/>
        <c:crosses val="autoZero"/>
        <c:auto val="1"/>
        <c:lblAlgn val="ctr"/>
        <c:lblOffset val="100"/>
        <c:noMultiLvlLbl val="0"/>
      </c:catAx>
      <c:valAx>
        <c:axId val="-2050225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Frequency</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50231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Noise Complaints by </a:t>
            </a:r>
            <a:r>
              <a:rPr lang="en-US" dirty="0" smtClean="0"/>
              <a:t>Month</a:t>
            </a:r>
          </a:p>
          <a:p>
            <a:pPr>
              <a:defRPr/>
            </a:pPr>
            <a:r>
              <a:rPr lang="en-US" dirty="0" smtClean="0"/>
              <a:t>2012 - 2015</a:t>
            </a:r>
            <a:endParaRPr lang="en-US" dirty="0"/>
          </a:p>
        </c:rich>
      </c:tx>
      <c:layout>
        <c:manualLayout>
          <c:xMode val="edge"/>
          <c:yMode val="edge"/>
          <c:x val="0.380058289243813"/>
          <c:y val="0.025758364850063"/>
        </c:manualLayout>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587.0</c:v>
              </c:pt>
              <c:pt idx="1">
                <c:v>690.0</c:v>
              </c:pt>
              <c:pt idx="2">
                <c:v>1127.0</c:v>
              </c:pt>
              <c:pt idx="3">
                <c:v>1106.0</c:v>
              </c:pt>
              <c:pt idx="4">
                <c:v>1155.0</c:v>
              </c:pt>
              <c:pt idx="5">
                <c:v>893.0</c:v>
              </c:pt>
              <c:pt idx="6">
                <c:v>721.0</c:v>
              </c:pt>
              <c:pt idx="7">
                <c:v>793.0</c:v>
              </c:pt>
              <c:pt idx="8">
                <c:v>990.0</c:v>
              </c:pt>
              <c:pt idx="9">
                <c:v>1276.0</c:v>
              </c:pt>
              <c:pt idx="10">
                <c:v>873.0</c:v>
              </c:pt>
              <c:pt idx="11">
                <c:v>547.0</c:v>
              </c:pt>
            </c:numLit>
          </c:val>
        </c:ser>
        <c:dLbls>
          <c:showLegendKey val="0"/>
          <c:showVal val="0"/>
          <c:showCatName val="0"/>
          <c:showSerName val="0"/>
          <c:showPercent val="0"/>
          <c:showBubbleSize val="0"/>
        </c:dLbls>
        <c:gapWidth val="150"/>
        <c:axId val="-2049928768"/>
        <c:axId val="-2049938480"/>
      </c:barChart>
      <c:catAx>
        <c:axId val="-2049928768"/>
        <c:scaling>
          <c:orientation val="minMax"/>
        </c:scaling>
        <c:delete val="0"/>
        <c:axPos val="b"/>
        <c:title>
          <c:tx>
            <c:rich>
              <a:bodyPr/>
              <a:lstStyle/>
              <a:p>
                <a:pPr>
                  <a:defRPr sz="1200"/>
                </a:pPr>
                <a:r>
                  <a:rPr lang="en-US" sz="1200"/>
                  <a:t>Month</a:t>
                </a:r>
              </a:p>
            </c:rich>
          </c:tx>
          <c:layout>
            <c:manualLayout>
              <c:xMode val="edge"/>
              <c:yMode val="edge"/>
              <c:x val="0.505691894980004"/>
              <c:y val="0.946571186475706"/>
            </c:manualLayout>
          </c:layout>
          <c:overlay val="0"/>
        </c:title>
        <c:numFmt formatCode="General" sourceLinked="0"/>
        <c:majorTickMark val="out"/>
        <c:minorTickMark val="none"/>
        <c:tickLblPos val="nextTo"/>
        <c:crossAx val="-2049938480"/>
        <c:crosses val="autoZero"/>
        <c:auto val="1"/>
        <c:lblAlgn val="ctr"/>
        <c:lblOffset val="100"/>
        <c:noMultiLvlLbl val="0"/>
      </c:catAx>
      <c:valAx>
        <c:axId val="-2049938480"/>
        <c:scaling>
          <c:orientation val="minMax"/>
        </c:scaling>
        <c:delete val="0"/>
        <c:axPos val="l"/>
        <c:majorGridlines>
          <c:spPr>
            <a:ln>
              <a:noFill/>
            </a:ln>
          </c:spPr>
        </c:majorGridlines>
        <c:title>
          <c:tx>
            <c:rich>
              <a:bodyPr rot="-5400000" vert="horz"/>
              <a:lstStyle/>
              <a:p>
                <a:pPr>
                  <a:defRPr sz="1100"/>
                </a:pPr>
                <a:r>
                  <a:rPr lang="en-US" sz="1100"/>
                  <a:t>Frequency</a:t>
                </a:r>
              </a:p>
            </c:rich>
          </c:tx>
          <c:layout>
            <c:manualLayout>
              <c:xMode val="edge"/>
              <c:yMode val="edge"/>
              <c:x val="0.0119581464872945"/>
              <c:y val="0.424212568761936"/>
            </c:manualLayout>
          </c:layout>
          <c:overlay val="0"/>
        </c:title>
        <c:numFmt formatCode="General" sourceLinked="1"/>
        <c:majorTickMark val="out"/>
        <c:minorTickMark val="none"/>
        <c:tickLblPos val="nextTo"/>
        <c:crossAx val="-2049928768"/>
        <c:crosses val="autoZero"/>
        <c:crossBetween val="between"/>
      </c:valAx>
    </c:plotArea>
    <c:plotVisOnly val="1"/>
    <c:dispBlanksAs val="gap"/>
    <c:showDLblsOverMax val="0"/>
  </c:chart>
  <c:externalData r:id="rId1">
    <c:autoUpdate val="0"/>
  </c:externalData>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(Autosaved).xlsx]Illegal Parking and Blocked Dri!PivotTable46</c:name>
    <c:fmtId val="-1"/>
  </c:pivotSource>
  <c:chart>
    <c:title>
      <c:tx>
        <c:rich>
          <a:bodyPr/>
          <a:lstStyle/>
          <a:p>
            <a:pPr>
              <a:defRPr/>
            </a:pPr>
            <a:r>
              <a:rPr lang="en-US"/>
              <a:t>CB</a:t>
            </a:r>
            <a:r>
              <a:rPr lang="en-US" baseline="0"/>
              <a:t> 05</a:t>
            </a:r>
          </a:p>
          <a:p>
            <a:pPr>
              <a:defRPr/>
            </a:pPr>
            <a:r>
              <a:rPr lang="en-US" baseline="0"/>
              <a:t>Illegal Parking and Blocked Driveway Complaints by Month</a:t>
            </a:r>
          </a:p>
        </c:rich>
      </c:tx>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'Illegal Parking and Blocked Dri'!$B$54</c:f>
              <c:strCache>
                <c:ptCount val="1"/>
                <c:pt idx="0">
                  <c:v>Total</c:v>
                </c:pt>
              </c:strCache>
            </c:strRef>
          </c:tx>
          <c:spPr>
            <a:solidFill>
              <a:schemeClr val="accent6">
                <a:lumMod val="75000"/>
              </a:schemeClr>
            </a:solidFill>
          </c:spPr>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'Illegal Parking and Blocked Dri'!$A$55:$A$67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'Illegal Parking and Blocked Dri'!$B$55:$B$67</c:f>
              <c:numCache>
                <c:formatCode>General</c:formatCode>
                <c:ptCount val="12"/>
                <c:pt idx="0">
                  <c:v>325.0</c:v>
                </c:pt>
                <c:pt idx="1">
                  <c:v>322.0</c:v>
                </c:pt>
                <c:pt idx="2">
                  <c:v>412.0</c:v>
                </c:pt>
                <c:pt idx="3">
                  <c:v>407.0</c:v>
                </c:pt>
                <c:pt idx="4">
                  <c:v>448.0</c:v>
                </c:pt>
                <c:pt idx="5">
                  <c:v>489.0</c:v>
                </c:pt>
                <c:pt idx="6">
                  <c:v>449.0</c:v>
                </c:pt>
                <c:pt idx="7">
                  <c:v>473.0</c:v>
                </c:pt>
                <c:pt idx="8">
                  <c:v>547.0</c:v>
                </c:pt>
                <c:pt idx="9">
                  <c:v>535.0</c:v>
                </c:pt>
                <c:pt idx="10">
                  <c:v>413.0</c:v>
                </c:pt>
                <c:pt idx="11">
                  <c:v>326.0</c:v>
                </c:pt>
              </c:numCache>
            </c:numRef>
          </c:val>
        </c:ser>
        <c:dLbls>
          <c:showLegendKey val="0"/>
          <c:showVal val="0"/>
          <c:showCatName val="0"/>
          <c:showSerName val="0"/>
          <c:showPercent val="0"/>
          <c:showBubbleSize val="0"/>
        </c:dLbls>
        <c:gapWidth val="150"/>
        <c:axId val="-2050144416"/>
        <c:axId val="-2112534400"/>
      </c:barChart>
      <c:catAx>
        <c:axId val="-2050144416"/>
        <c:scaling>
          <c:orientation val="minMax"/>
        </c:scaling>
        <c:delete val="0"/>
        <c:axPos val="b"/>
        <c:numFmt formatCode="General" sourceLinked="0"/>
        <c:majorTickMark val="out"/>
        <c:minorTickMark val="none"/>
        <c:tickLblPos val="nextTo"/>
        <c:crossAx val="-2112534400"/>
        <c:crosses val="autoZero"/>
        <c:auto val="1"/>
        <c:lblAlgn val="ctr"/>
        <c:lblOffset val="100"/>
        <c:noMultiLvlLbl val="0"/>
      </c:catAx>
      <c:valAx>
        <c:axId val="-2112534400"/>
        <c:scaling>
          <c:orientation val="minMax"/>
        </c:scaling>
        <c:delete val="0"/>
        <c:axPos val="l"/>
        <c:numFmt formatCode="General" sourceLinked="1"/>
        <c:majorTickMark val="out"/>
        <c:minorTickMark val="none"/>
        <c:tickLblPos val="nextTo"/>
        <c:crossAx val="-2050144416"/>
        <c:crosses val="autoZero"/>
        <c:crossBetween val="between"/>
      </c:valAx>
      <c:spPr>
        <a:solidFill>
          <a:schemeClr val="bg1"/>
        </a:solidFill>
      </c:spPr>
    </c:plotArea>
    <c:plotVisOnly val="1"/>
    <c:dispBlanksAs val="gap"/>
    <c:showDLblsOverMax val="0"/>
  </c:chart>
  <c:spPr>
    <a:solidFill>
      <a:schemeClr val="bg1"/>
    </a:solidFill>
  </c:sp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[CB05 - Updated 3 - Project 1 (Autosaved).xlsx]Illegal Parking and Blocked Dri!PivotTable46</c:name>
    <c:fmtId val="-1"/>
  </c:pivotSource>
  <c:chart>
    <c:title>
      <c:tx>
        <c:rich>
          <a:bodyPr/>
          <a:lstStyle/>
          <a:p>
            <a:pPr>
              <a:defRPr/>
            </a:pPr>
            <a:r>
              <a:rPr lang="en-US" dirty="0"/>
              <a:t>CB</a:t>
            </a:r>
            <a:r>
              <a:rPr lang="en-US" baseline="0" dirty="0"/>
              <a:t> 05</a:t>
            </a:r>
          </a:p>
          <a:p>
            <a:pPr>
              <a:defRPr/>
            </a:pPr>
            <a:r>
              <a:rPr lang="en-US" baseline="0" dirty="0"/>
              <a:t>Illegal Parking and Blocked Driveway Complaints by </a:t>
            </a:r>
            <a:r>
              <a:rPr lang="en-US" baseline="0" dirty="0" smtClean="0"/>
              <a:t>Month</a:t>
            </a:r>
          </a:p>
          <a:p>
            <a:pPr>
              <a:defRPr/>
            </a:pPr>
            <a:r>
              <a:rPr lang="en-US" baseline="0" dirty="0" smtClean="0"/>
              <a:t>2012 - 2015</a:t>
            </a:r>
            <a:endParaRPr lang="en-US" baseline="0" dirty="0"/>
          </a:p>
        </c:rich>
      </c:tx>
      <c:layout/>
      <c:overlay val="0"/>
    </c:title>
    <c:autoTitleDeleted val="0"/>
    <c:pivotFmts>
      <c:pivotFmt>
        <c:idx val="0"/>
        <c:marker>
          <c:symbol val="none"/>
        </c:marker>
        <c:dLbl>
          <c:idx val="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'Illegal Parking and Blocked Dri'!$B$54</c:f>
              <c:strCache>
                <c:ptCount val="1"/>
                <c:pt idx="0">
                  <c:v>Total</c:v>
                </c:pt>
              </c:strCache>
            </c:strRef>
          </c:tx>
          <c:spPr>
            <a:solidFill>
              <a:schemeClr val="accent6">
                <a:lumMod val="75000"/>
              </a:schemeClr>
            </a:solidFill>
          </c:spPr>
          <c:invertIfNegative val="0"/>
          <c:dLbls>
            <c:spPr>
              <a:noFill/>
              <a:ln>
                <a:noFill/>
              </a:ln>
              <a:effectLst/>
            </c:spPr>
            <c:txPr>
              <a:bodyPr/>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'Illegal Parking and Blocked Dri'!$A$55:$A$67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'Illegal Parking and Blocked Dri'!$B$55:$B$67</c:f>
              <c:numCache>
                <c:formatCode>General</c:formatCode>
                <c:ptCount val="12"/>
                <c:pt idx="0">
                  <c:v>325.0</c:v>
                </c:pt>
                <c:pt idx="1">
                  <c:v>322.0</c:v>
                </c:pt>
                <c:pt idx="2">
                  <c:v>412.0</c:v>
                </c:pt>
                <c:pt idx="3">
                  <c:v>407.0</c:v>
                </c:pt>
                <c:pt idx="4">
                  <c:v>448.0</c:v>
                </c:pt>
                <c:pt idx="5">
                  <c:v>489.0</c:v>
                </c:pt>
                <c:pt idx="6">
                  <c:v>449.0</c:v>
                </c:pt>
                <c:pt idx="7">
                  <c:v>473.0</c:v>
                </c:pt>
                <c:pt idx="8">
                  <c:v>547.0</c:v>
                </c:pt>
                <c:pt idx="9">
                  <c:v>535.0</c:v>
                </c:pt>
                <c:pt idx="10">
                  <c:v>413.0</c:v>
                </c:pt>
                <c:pt idx="11">
                  <c:v>326.0</c:v>
                </c:pt>
              </c:numCache>
            </c:numRef>
          </c:val>
        </c:ser>
        <c:dLbls>
          <c:showLegendKey val="0"/>
          <c:showVal val="0"/>
          <c:showCatName val="0"/>
          <c:showSerName val="0"/>
          <c:showPercent val="0"/>
          <c:showBubbleSize val="0"/>
        </c:dLbls>
        <c:gapWidth val="150"/>
        <c:axId val="-2050099808"/>
        <c:axId val="-2050097440"/>
      </c:barChart>
      <c:catAx>
        <c:axId val="-2050099808"/>
        <c:scaling>
          <c:orientation val="minMax"/>
        </c:scaling>
        <c:delete val="0"/>
        <c:axPos val="b"/>
        <c:numFmt formatCode="General" sourceLinked="0"/>
        <c:majorTickMark val="out"/>
        <c:minorTickMark val="none"/>
        <c:tickLblPos val="nextTo"/>
        <c:crossAx val="-2050097440"/>
        <c:crosses val="autoZero"/>
        <c:auto val="1"/>
        <c:lblAlgn val="ctr"/>
        <c:lblOffset val="100"/>
        <c:noMultiLvlLbl val="0"/>
      </c:catAx>
      <c:valAx>
        <c:axId val="-2050097440"/>
        <c:scaling>
          <c:orientation val="minMax"/>
        </c:scaling>
        <c:delete val="0"/>
        <c:axPos val="l"/>
        <c:numFmt formatCode="General" sourceLinked="1"/>
        <c:majorTickMark val="out"/>
        <c:minorTickMark val="none"/>
        <c:tickLblPos val="nextTo"/>
        <c:crossAx val="-2050099808"/>
        <c:crosses val="autoZero"/>
        <c:crossBetween val="between"/>
      </c:valAx>
      <c:spPr>
        <a:solidFill>
          <a:schemeClr val="bg1"/>
        </a:solidFill>
      </c:spPr>
    </c:plotArea>
    <c:plotVisOnly val="1"/>
    <c:dispBlanksAs val="gap"/>
    <c:showDLblsOverMax val="0"/>
  </c:chart>
  <c:spPr>
    <a:solidFill>
      <a:schemeClr val="bg1"/>
    </a:solidFill>
  </c:sp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18D7A-794E-564A-AA6E-C34EC4D86B02}" type="datetimeFigureOut">
              <a:rPr lang="en-US" smtClean="0"/>
              <a:t>12/4/15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741E6-A98A-8741-992F-AE48ACE63855}" type="slidenum">
              <a:rPr lang="en-US" smtClean="0"/>
              <a:t>‹#›</a:t>
            </a:fld>
            <a:endParaRPr lang="en-US"/>
          </a:p>
        </p:txBody>
      </p:sp>
    </p:spTree>
    <p:extLst>
      <p:ext uri="{BB962C8B-B14F-4D97-AF65-F5344CB8AC3E}">
        <p14:creationId xmlns:p14="http://schemas.microsoft.com/office/powerpoint/2010/main" val="196702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a:t>
            </a:r>
            <a:r>
              <a:rPr lang="en-US" baseline="0" dirty="0" err="1" smtClean="0"/>
              <a:t>Bruna</a:t>
            </a:r>
            <a:r>
              <a:rPr lang="en-US" baseline="0" dirty="0" smtClean="0"/>
              <a:t> and I spent the last few months studying and analyzing data on CB 05</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a:t>
            </a:fld>
            <a:endParaRPr lang="en-US"/>
          </a:p>
        </p:txBody>
      </p:sp>
    </p:spTree>
    <p:extLst>
      <p:ext uri="{BB962C8B-B14F-4D97-AF65-F5344CB8AC3E}">
        <p14:creationId xmlns:p14="http://schemas.microsoft.com/office/powerpoint/2010/main" val="18301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graphs show that my assumptions were wrong. In fact, for CB 05, seasons played a role on complaint types, but the top 3 are consistent regardless of the season from 2012 to 2015 and they are Broken Meters, Taxi Complaints, and Noise</a:t>
            </a:r>
          </a:p>
          <a:p>
            <a:endParaRPr lang="en-US" baseline="0" dirty="0" smtClean="0"/>
          </a:p>
          <a:p>
            <a:pPr marL="171450" indent="-171450">
              <a:buFont typeface="Arial" charset="0"/>
              <a:buChar char="•"/>
            </a:pPr>
            <a:r>
              <a:rPr lang="en-US" baseline="0" dirty="0" smtClean="0"/>
              <a:t>Heating complaints in Winter</a:t>
            </a:r>
          </a:p>
          <a:p>
            <a:pPr marL="171450" indent="-171450">
              <a:buFont typeface="Arial" charset="0"/>
              <a:buChar char="•"/>
            </a:pPr>
            <a:r>
              <a:rPr lang="en-US" baseline="0" dirty="0" smtClean="0"/>
              <a:t>More Noise complaints in Summer and Spring</a:t>
            </a:r>
          </a:p>
          <a:p>
            <a:pPr marL="171450" indent="-171450">
              <a:buFont typeface="Arial" charset="0"/>
              <a:buChar char="•"/>
            </a:pPr>
            <a:r>
              <a:rPr lang="en-US" baseline="0" dirty="0" smtClean="0"/>
              <a:t>Consistent Street condition complaints</a:t>
            </a:r>
          </a:p>
          <a:p>
            <a:pPr marL="171450" indent="-171450">
              <a:buFont typeface="Arial" charset="0"/>
              <a:buChar char="•"/>
            </a:pPr>
            <a:r>
              <a:rPr lang="en-US" baseline="0" dirty="0" smtClean="0"/>
              <a:t>Higher illegal parking only appears in Fall, Summer and Spring</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11</a:t>
            </a:fld>
            <a:endParaRPr lang="en-US"/>
          </a:p>
        </p:txBody>
      </p:sp>
    </p:spTree>
    <p:extLst>
      <p:ext uri="{BB962C8B-B14F-4D97-AF65-F5344CB8AC3E}">
        <p14:creationId xmlns:p14="http://schemas.microsoft.com/office/powerpoint/2010/main" val="150075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 this graph too which is another way of comparing the complaint types. It’s nice</a:t>
            </a:r>
            <a:r>
              <a:rPr lang="en-US" baseline="0" dirty="0" smtClean="0"/>
              <a:t> cause you can see it as a general progression over the year</a:t>
            </a:r>
          </a:p>
          <a:p>
            <a:endParaRPr lang="en-US" baseline="0" dirty="0" smtClean="0"/>
          </a:p>
          <a:p>
            <a:r>
              <a:rPr lang="en-US" baseline="0" dirty="0" smtClean="0"/>
              <a:t>*Taxi Complaints go up on warmer months</a:t>
            </a:r>
          </a:p>
          <a:p>
            <a:r>
              <a:rPr lang="en-US" baseline="0" dirty="0" smtClean="0"/>
              <a:t>* Noise is much higher on Spring</a:t>
            </a:r>
          </a:p>
          <a:p>
            <a:pPr marL="171450" indent="-171450">
              <a:buFont typeface="Arial" charset="0"/>
              <a:buChar char="•"/>
            </a:pPr>
            <a:r>
              <a:rPr lang="en-US" baseline="0" dirty="0" smtClean="0"/>
              <a:t>Fire safety stays almost the same</a:t>
            </a:r>
          </a:p>
          <a:p>
            <a:pPr marL="171450" indent="-171450">
              <a:buFont typeface="Arial" charset="0"/>
              <a:buChar char="•"/>
            </a:pPr>
            <a:r>
              <a:rPr lang="en-US" baseline="0" dirty="0" smtClean="0"/>
              <a:t>Heating only comes up on Winter and Illegal parking comes up in all seasons but Winter</a:t>
            </a:r>
          </a:p>
          <a:p>
            <a:pPr marL="0" indent="0">
              <a:buFont typeface="Arial" charset="0"/>
              <a:buNone/>
            </a:pPr>
            <a:endParaRPr lang="en-US" baseline="0" dirty="0" smtClean="0"/>
          </a:p>
          <a:p>
            <a:r>
              <a:rPr lang="en-US" dirty="0" smtClean="0"/>
              <a:t>It’s a</a:t>
            </a:r>
            <a:r>
              <a:rPr lang="en-US" baseline="0" dirty="0" smtClean="0"/>
              <a:t>nother way of looking at the same data</a:t>
            </a:r>
            <a:endParaRPr lang="en-US" dirty="0" smtClean="0"/>
          </a:p>
        </p:txBody>
      </p:sp>
      <p:sp>
        <p:nvSpPr>
          <p:cNvPr id="4" name="Slide Number Placeholder 3"/>
          <p:cNvSpPr>
            <a:spLocks noGrp="1"/>
          </p:cNvSpPr>
          <p:nvPr>
            <p:ph type="sldNum" sz="quarter" idx="10"/>
          </p:nvPr>
        </p:nvSpPr>
        <p:spPr/>
        <p:txBody>
          <a:bodyPr/>
          <a:lstStyle/>
          <a:p>
            <a:fld id="{3CF741E6-A98A-8741-992F-AE48ACE63855}" type="slidenum">
              <a:rPr lang="en-US" smtClean="0"/>
              <a:t>12</a:t>
            </a:fld>
            <a:endParaRPr lang="en-US"/>
          </a:p>
        </p:txBody>
      </p:sp>
    </p:spTree>
    <p:extLst>
      <p:ext uri="{BB962C8B-B14F-4D97-AF65-F5344CB8AC3E}">
        <p14:creationId xmlns:p14="http://schemas.microsoft.com/office/powerpoint/2010/main" val="500335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was a total of 100,841 complaints from 2012 to 2015, taking into account all complaint types (not just top 10)</a:t>
            </a:r>
          </a:p>
          <a:p>
            <a:r>
              <a:rPr lang="en-US" baseline="0" dirty="0" smtClean="0"/>
              <a:t>The seasons with the highest average complaints are Spring and Summer.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13</a:t>
            </a:fld>
            <a:endParaRPr lang="en-US"/>
          </a:p>
        </p:txBody>
      </p:sp>
    </p:spTree>
    <p:extLst>
      <p:ext uri="{BB962C8B-B14F-4D97-AF65-F5344CB8AC3E}">
        <p14:creationId xmlns:p14="http://schemas.microsoft.com/office/powerpoint/2010/main" val="91744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Here</a:t>
            </a:r>
            <a:r>
              <a:rPr lang="pt-BR" baseline="0" dirty="0" smtClean="0"/>
              <a:t> </a:t>
            </a:r>
            <a:r>
              <a:rPr lang="pt-BR" baseline="0" dirty="0" err="1" smtClean="0"/>
              <a:t>we</a:t>
            </a:r>
            <a:r>
              <a:rPr lang="pt-BR" baseline="0" dirty="0" smtClean="0"/>
              <a:t> </a:t>
            </a:r>
            <a:r>
              <a:rPr lang="pt-BR" baseline="0" dirty="0" err="1" smtClean="0"/>
              <a:t>were</a:t>
            </a:r>
            <a:r>
              <a:rPr lang="pt-BR" baseline="0" dirty="0" smtClean="0"/>
              <a:t> </a:t>
            </a:r>
            <a:r>
              <a:rPr lang="pt-BR" baseline="0" dirty="0" err="1" smtClean="0"/>
              <a:t>asked</a:t>
            </a:r>
            <a:r>
              <a:rPr lang="pt-BR" baseline="0" dirty="0" smtClean="0"/>
              <a:t> </a:t>
            </a:r>
            <a:r>
              <a:rPr lang="pt-BR" baseline="0" dirty="0" err="1" smtClean="0"/>
              <a:t>to</a:t>
            </a:r>
            <a:r>
              <a:rPr lang="pt-BR" baseline="0" dirty="0" smtClean="0"/>
              <a:t> compare </a:t>
            </a:r>
            <a:r>
              <a:rPr lang="pt-BR" baseline="0" dirty="0" err="1" smtClean="0"/>
              <a:t>the</a:t>
            </a:r>
            <a:r>
              <a:rPr lang="pt-BR" baseline="0" dirty="0" smtClean="0"/>
              <a:t> </a:t>
            </a:r>
            <a:r>
              <a:rPr lang="pt-BR" baseline="0" dirty="0" err="1" smtClean="0"/>
              <a:t>Winter</a:t>
            </a:r>
            <a:r>
              <a:rPr lang="pt-BR" baseline="0" dirty="0" smtClean="0"/>
              <a:t> </a:t>
            </a:r>
            <a:r>
              <a:rPr lang="pt-BR" baseline="0" dirty="0" err="1" smtClean="0"/>
              <a:t>of</a:t>
            </a:r>
            <a:r>
              <a:rPr lang="pt-BR" baseline="0" dirty="0" smtClean="0"/>
              <a:t> 2014 </a:t>
            </a:r>
            <a:r>
              <a:rPr lang="pt-BR" baseline="0" dirty="0" err="1" smtClean="0"/>
              <a:t>and</a:t>
            </a:r>
            <a:r>
              <a:rPr lang="pt-BR" baseline="0" dirty="0" smtClean="0"/>
              <a:t> </a:t>
            </a:r>
            <a:r>
              <a:rPr lang="pt-BR" baseline="0" dirty="0" err="1" smtClean="0"/>
              <a:t>Winter</a:t>
            </a:r>
            <a:r>
              <a:rPr lang="pt-BR" baseline="0" dirty="0" smtClean="0"/>
              <a:t> </a:t>
            </a:r>
            <a:r>
              <a:rPr lang="pt-BR" baseline="0" dirty="0" err="1" smtClean="0"/>
              <a:t>of</a:t>
            </a:r>
            <a:r>
              <a:rPr lang="pt-BR" baseline="0" dirty="0" smtClean="0"/>
              <a:t> 2015.</a:t>
            </a:r>
          </a:p>
          <a:p>
            <a:endParaRPr lang="pt-BR" baseline="0" dirty="0" smtClean="0"/>
          </a:p>
          <a:p>
            <a:r>
              <a:rPr lang="pt-BR" baseline="0" dirty="0" err="1" smtClean="0"/>
              <a:t>We</a:t>
            </a:r>
            <a:r>
              <a:rPr lang="pt-BR" baseline="0" dirty="0" smtClean="0"/>
              <a:t> </a:t>
            </a:r>
            <a:r>
              <a:rPr lang="pt-BR" baseline="0" dirty="0" err="1" smtClean="0"/>
              <a:t>can</a:t>
            </a:r>
            <a:r>
              <a:rPr lang="pt-BR" baseline="0" dirty="0" smtClean="0"/>
              <a:t> </a:t>
            </a:r>
            <a:r>
              <a:rPr lang="pt-BR" baseline="0" dirty="0" err="1" smtClean="0"/>
              <a:t>actually</a:t>
            </a:r>
            <a:r>
              <a:rPr lang="pt-BR" baseline="0" dirty="0" smtClean="0"/>
              <a:t> </a:t>
            </a:r>
            <a:r>
              <a:rPr lang="pt-BR" baseline="0" dirty="0" err="1" smtClean="0"/>
              <a:t>notice</a:t>
            </a:r>
            <a:r>
              <a:rPr lang="pt-BR" baseline="0" dirty="0" smtClean="0"/>
              <a:t> </a:t>
            </a:r>
            <a:r>
              <a:rPr lang="pt-BR" baseline="0" dirty="0" err="1" smtClean="0"/>
              <a:t>here</a:t>
            </a:r>
            <a:r>
              <a:rPr lang="pt-BR" baseline="0" dirty="0" smtClean="0"/>
              <a:t> a </a:t>
            </a:r>
            <a:r>
              <a:rPr lang="pt-BR" baseline="0" dirty="0" err="1" smtClean="0"/>
              <a:t>huge</a:t>
            </a:r>
            <a:r>
              <a:rPr lang="pt-BR" baseline="0" dirty="0" smtClean="0"/>
              <a:t> </a:t>
            </a:r>
            <a:r>
              <a:rPr lang="pt-BR" baseline="0" dirty="0" err="1" smtClean="0"/>
              <a:t>drop</a:t>
            </a:r>
            <a:r>
              <a:rPr lang="pt-BR" baseline="0" dirty="0" smtClean="0"/>
              <a:t> in </a:t>
            </a:r>
            <a:r>
              <a:rPr lang="pt-BR" baseline="0" dirty="0" err="1" smtClean="0"/>
              <a:t>broken</a:t>
            </a:r>
            <a:r>
              <a:rPr lang="pt-BR" baseline="0" dirty="0" smtClean="0"/>
              <a:t> meter </a:t>
            </a:r>
            <a:r>
              <a:rPr lang="pt-BR" baseline="0" dirty="0" err="1" smtClean="0"/>
              <a:t>complaints</a:t>
            </a:r>
            <a:r>
              <a:rPr lang="pt-BR" baseline="0" dirty="0" smtClean="0"/>
              <a:t> </a:t>
            </a:r>
            <a:r>
              <a:rPr lang="pt-BR" baseline="0" dirty="0" err="1" smtClean="0"/>
              <a:t>from</a:t>
            </a:r>
            <a:r>
              <a:rPr lang="pt-BR" baseline="0" dirty="0" smtClean="0"/>
              <a:t> </a:t>
            </a:r>
            <a:r>
              <a:rPr lang="pt-BR" baseline="0" dirty="0" err="1" smtClean="0"/>
              <a:t>one</a:t>
            </a:r>
            <a:r>
              <a:rPr lang="pt-BR" baseline="0" dirty="0" smtClean="0"/>
              <a:t> </a:t>
            </a:r>
            <a:r>
              <a:rPr lang="pt-BR" baseline="0" dirty="0" err="1" smtClean="0"/>
              <a:t>year</a:t>
            </a:r>
            <a:r>
              <a:rPr lang="pt-BR" baseline="0" dirty="0" smtClean="0"/>
              <a:t> </a:t>
            </a:r>
            <a:r>
              <a:rPr lang="pt-BR" baseline="0" dirty="0" err="1" smtClean="0"/>
              <a:t>to</a:t>
            </a:r>
            <a:r>
              <a:rPr lang="pt-BR" baseline="0" dirty="0" smtClean="0"/>
              <a:t> </a:t>
            </a:r>
            <a:r>
              <a:rPr lang="pt-BR" baseline="0" dirty="0" err="1" smtClean="0"/>
              <a:t>the</a:t>
            </a:r>
            <a:r>
              <a:rPr lang="pt-BR" baseline="0" dirty="0" smtClean="0"/>
              <a:t> </a:t>
            </a:r>
            <a:r>
              <a:rPr lang="pt-BR" baseline="0" dirty="0" err="1" smtClean="0"/>
              <a:t>other</a:t>
            </a:r>
            <a:r>
              <a:rPr lang="pt-BR" baseline="0" dirty="0" smtClean="0"/>
              <a:t>, </a:t>
            </a:r>
            <a:r>
              <a:rPr lang="pt-BR" baseline="0" dirty="0" err="1" smtClean="0"/>
              <a:t>during</a:t>
            </a:r>
            <a:r>
              <a:rPr lang="pt-BR" baseline="0" dirty="0" smtClean="0"/>
              <a:t> </a:t>
            </a:r>
            <a:r>
              <a:rPr lang="pt-BR" baseline="0" dirty="0" err="1" smtClean="0"/>
              <a:t>the</a:t>
            </a:r>
            <a:r>
              <a:rPr lang="pt-BR" baseline="0" dirty="0" smtClean="0"/>
              <a:t> </a:t>
            </a:r>
            <a:r>
              <a:rPr lang="pt-BR" baseline="0" dirty="0" err="1" smtClean="0"/>
              <a:t>same</a:t>
            </a:r>
            <a:r>
              <a:rPr lang="pt-BR" baseline="0" dirty="0" smtClean="0"/>
              <a:t> </a:t>
            </a:r>
            <a:r>
              <a:rPr lang="pt-BR" baseline="0" dirty="0" err="1" smtClean="0"/>
              <a:t>months</a:t>
            </a:r>
            <a:r>
              <a:rPr lang="pt-BR" baseline="0" dirty="0" smtClean="0"/>
              <a:t>.</a:t>
            </a:r>
          </a:p>
          <a:p>
            <a:endParaRPr lang="pt-BR" baseline="0" dirty="0" smtClean="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14</a:t>
            </a:fld>
            <a:endParaRPr lang="en-US"/>
          </a:p>
        </p:txBody>
      </p:sp>
    </p:spTree>
    <p:extLst>
      <p:ext uri="{BB962C8B-B14F-4D97-AF65-F5344CB8AC3E}">
        <p14:creationId xmlns:p14="http://schemas.microsoft.com/office/powerpoint/2010/main" val="191089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made a graph showing complaints through the years to check my assumption, and indeed there was a big drop!</a:t>
            </a:r>
          </a:p>
          <a:p>
            <a:r>
              <a:rPr lang="en-US" baseline="0" dirty="0" smtClean="0"/>
              <a:t>Something big must have happened – perhaps they were fixed? More research would be needed to say for sure</a:t>
            </a:r>
          </a:p>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15</a:t>
            </a:fld>
            <a:endParaRPr lang="en-US"/>
          </a:p>
        </p:txBody>
      </p:sp>
    </p:spTree>
    <p:extLst>
      <p:ext uri="{BB962C8B-B14F-4D97-AF65-F5344CB8AC3E}">
        <p14:creationId xmlns:p14="http://schemas.microsoft.com/office/powerpoint/2010/main" val="187466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compared different</a:t>
            </a:r>
            <a:r>
              <a:rPr lang="en-US" baseline="0" dirty="0" smtClean="0"/>
              <a:t> descriptors among broken meter complaints. No receipt wins by far</a:t>
            </a:r>
            <a:r>
              <a:rPr lang="is-IS" baseline="0" dirty="0" smtClean="0"/>
              <a:t>… then in 2014, then go down by a lot. </a:t>
            </a:r>
            <a:r>
              <a:rPr lang="en-US" baseline="0" dirty="0" smtClean="0"/>
              <a:t>I</a:t>
            </a:r>
            <a:r>
              <a:rPr lang="is-IS" baseline="0" dirty="0" smtClean="0"/>
              <a:t>n 2015 ‘no receipt’ is no longer the highest complaint descriptor</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16</a:t>
            </a:fld>
            <a:endParaRPr lang="en-US"/>
          </a:p>
        </p:txBody>
      </p:sp>
    </p:spTree>
    <p:extLst>
      <p:ext uri="{BB962C8B-B14F-4D97-AF65-F5344CB8AC3E}">
        <p14:creationId xmlns:p14="http://schemas.microsoft.com/office/powerpoint/2010/main" val="1542521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17</a:t>
            </a:fld>
            <a:endParaRPr lang="en-US"/>
          </a:p>
        </p:txBody>
      </p:sp>
    </p:spTree>
    <p:extLst>
      <p:ext uri="{BB962C8B-B14F-4D97-AF65-F5344CB8AC3E}">
        <p14:creationId xmlns:p14="http://schemas.microsoft.com/office/powerpoint/2010/main" val="82605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baseline="0" dirty="0" smtClean="0"/>
              <a:t> </a:t>
            </a:r>
            <a:r>
              <a:rPr lang="pt-BR" baseline="0" dirty="0" err="1" smtClean="0"/>
              <a:t>created</a:t>
            </a:r>
            <a:r>
              <a:rPr lang="pt-BR" baseline="0" dirty="0" smtClean="0"/>
              <a:t> </a:t>
            </a:r>
            <a:r>
              <a:rPr lang="pt-BR" baseline="0" dirty="0" err="1" smtClean="0"/>
              <a:t>this</a:t>
            </a:r>
            <a:r>
              <a:rPr lang="pt-BR" baseline="0" dirty="0" smtClean="0"/>
              <a:t> </a:t>
            </a:r>
            <a:r>
              <a:rPr lang="pt-BR" baseline="0" dirty="0" err="1" smtClean="0"/>
              <a:t>map</a:t>
            </a:r>
            <a:r>
              <a:rPr lang="pt-BR" baseline="0" dirty="0" smtClean="0"/>
              <a:t> </a:t>
            </a:r>
            <a:r>
              <a:rPr lang="pt-BR" baseline="0" dirty="0" err="1" smtClean="0"/>
              <a:t>to</a:t>
            </a:r>
            <a:r>
              <a:rPr lang="pt-BR" baseline="0" dirty="0" smtClean="0"/>
              <a:t> </a:t>
            </a:r>
            <a:r>
              <a:rPr lang="pt-BR" baseline="0" dirty="0" err="1" smtClean="0"/>
              <a:t>get</a:t>
            </a:r>
            <a:r>
              <a:rPr lang="pt-BR" baseline="0" dirty="0" smtClean="0"/>
              <a:t> na </a:t>
            </a:r>
            <a:r>
              <a:rPr lang="pt-BR" baseline="0" dirty="0" err="1" smtClean="0"/>
              <a:t>idea</a:t>
            </a:r>
            <a:r>
              <a:rPr lang="pt-BR" baseline="0" dirty="0" smtClean="0"/>
              <a:t> </a:t>
            </a:r>
            <a:r>
              <a:rPr lang="pt-BR" baseline="0" dirty="0" err="1" smtClean="0"/>
              <a:t>of</a:t>
            </a:r>
            <a:r>
              <a:rPr lang="pt-BR" baseline="0" dirty="0" smtClean="0"/>
              <a:t> </a:t>
            </a:r>
            <a:r>
              <a:rPr lang="pt-BR" baseline="0" dirty="0" err="1" smtClean="0"/>
              <a:t>where</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heat</a:t>
            </a:r>
            <a:r>
              <a:rPr lang="pt-BR" baseline="0" dirty="0" smtClean="0"/>
              <a:t> </a:t>
            </a:r>
            <a:r>
              <a:rPr lang="pt-BR" baseline="0" dirty="0" err="1" smtClean="0"/>
              <a:t>and</a:t>
            </a:r>
            <a:r>
              <a:rPr lang="pt-BR" baseline="0" dirty="0" smtClean="0"/>
              <a:t> hot </a:t>
            </a:r>
            <a:r>
              <a:rPr lang="pt-BR" baseline="0" dirty="0" err="1" smtClean="0"/>
              <a:t>water</a:t>
            </a:r>
            <a:r>
              <a:rPr lang="pt-BR" baseline="0" dirty="0" smtClean="0"/>
              <a:t> </a:t>
            </a:r>
            <a:r>
              <a:rPr lang="pt-BR" baseline="0" dirty="0" err="1" smtClean="0"/>
              <a:t>complaints</a:t>
            </a:r>
            <a:r>
              <a:rPr lang="pt-BR" baseline="0" dirty="0" smtClean="0"/>
              <a:t> </a:t>
            </a:r>
            <a:r>
              <a:rPr lang="pt-BR" baseline="0" dirty="0" err="1" smtClean="0"/>
              <a:t>were</a:t>
            </a:r>
            <a:r>
              <a:rPr lang="pt-BR" baseline="0" dirty="0" smtClean="0"/>
              <a:t> </a:t>
            </a:r>
            <a:r>
              <a:rPr lang="pt-BR" baseline="0" dirty="0" err="1" smtClean="0"/>
              <a:t>located</a:t>
            </a:r>
            <a:r>
              <a:rPr lang="pt-BR" baseline="0" dirty="0" smtClean="0"/>
              <a:t>. The </a:t>
            </a:r>
            <a:r>
              <a:rPr lang="pt-BR" baseline="0" dirty="0" err="1" smtClean="0"/>
              <a:t>darker</a:t>
            </a:r>
            <a:r>
              <a:rPr lang="pt-BR" baseline="0" dirty="0" smtClean="0"/>
              <a:t> points </a:t>
            </a:r>
            <a:r>
              <a:rPr lang="pt-BR" baseline="0" dirty="0" err="1" smtClean="0"/>
              <a:t>represent</a:t>
            </a:r>
            <a:r>
              <a:rPr lang="pt-BR" baseline="0" dirty="0" smtClean="0"/>
              <a:t> </a:t>
            </a:r>
            <a:r>
              <a:rPr lang="pt-BR" baseline="0" dirty="0" err="1" smtClean="0"/>
              <a:t>addressed</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recurrent</a:t>
            </a:r>
            <a:r>
              <a:rPr lang="pt-BR" baseline="0" dirty="0" smtClean="0"/>
              <a:t> </a:t>
            </a:r>
            <a:r>
              <a:rPr lang="pt-BR" baseline="0" dirty="0" err="1" smtClean="0"/>
              <a:t>complaints</a:t>
            </a:r>
            <a:r>
              <a:rPr lang="pt-BR" baseline="0" dirty="0" smtClean="0"/>
              <a:t>. The </a:t>
            </a:r>
            <a:r>
              <a:rPr lang="pt-BR" baseline="0" dirty="0" err="1" smtClean="0"/>
              <a:t>next</a:t>
            </a:r>
            <a:r>
              <a:rPr lang="pt-BR" baseline="0" dirty="0" smtClean="0"/>
              <a:t> </a:t>
            </a:r>
            <a:r>
              <a:rPr lang="pt-BR" baseline="0" dirty="0" err="1" smtClean="0"/>
              <a:t>map</a:t>
            </a:r>
            <a:r>
              <a:rPr lang="pt-BR" baseline="0" dirty="0" smtClean="0"/>
              <a:t> shows </a:t>
            </a:r>
            <a:r>
              <a:rPr lang="pt-BR" baseline="0" dirty="0" err="1" smtClean="0"/>
              <a:t>the</a:t>
            </a:r>
            <a:r>
              <a:rPr lang="pt-BR" baseline="0" dirty="0" smtClean="0"/>
              <a:t> </a:t>
            </a:r>
            <a:r>
              <a:rPr lang="pt-BR" baseline="0" dirty="0" err="1" smtClean="0"/>
              <a:t>hotspots</a:t>
            </a:r>
            <a:r>
              <a:rPr lang="pt-BR" baseline="0" dirty="0" smtClean="0"/>
              <a:t> more </a:t>
            </a:r>
            <a:r>
              <a:rPr lang="pt-BR" baseline="0" dirty="0" err="1" smtClean="0"/>
              <a:t>clearly</a:t>
            </a:r>
            <a:endParaRPr lang="pt-BR" dirty="0" smtClean="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18</a:t>
            </a:fld>
            <a:endParaRPr lang="en-US"/>
          </a:p>
        </p:txBody>
      </p:sp>
    </p:spTree>
    <p:extLst>
      <p:ext uri="{BB962C8B-B14F-4D97-AF65-F5344CB8AC3E}">
        <p14:creationId xmlns:p14="http://schemas.microsoft.com/office/powerpoint/2010/main" val="1861978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baseline="0" dirty="0" smtClean="0"/>
              <a:t> </a:t>
            </a:r>
            <a:r>
              <a:rPr lang="pt-BR" baseline="0" dirty="0" err="1" smtClean="0"/>
              <a:t>labelled</a:t>
            </a:r>
            <a:r>
              <a:rPr lang="pt-BR" baseline="0" dirty="0" smtClean="0"/>
              <a:t> </a:t>
            </a:r>
            <a:r>
              <a:rPr lang="pt-BR" baseline="0" dirty="0" err="1" smtClean="0"/>
              <a:t>the</a:t>
            </a:r>
            <a:r>
              <a:rPr lang="pt-BR" baseline="0" dirty="0" smtClean="0"/>
              <a:t> </a:t>
            </a:r>
            <a:r>
              <a:rPr lang="pt-BR" baseline="0" dirty="0" err="1" smtClean="0"/>
              <a:t>addresses</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highest</a:t>
            </a:r>
            <a:r>
              <a:rPr lang="pt-BR" baseline="0" dirty="0" smtClean="0"/>
              <a:t> </a:t>
            </a:r>
            <a:r>
              <a:rPr lang="pt-BR" baseline="0" dirty="0" err="1" smtClean="0"/>
              <a:t>concentrations</a:t>
            </a:r>
            <a:r>
              <a:rPr lang="pt-BR" baseline="0" dirty="0" smtClean="0"/>
              <a:t> </a:t>
            </a:r>
            <a:r>
              <a:rPr lang="pt-BR" baseline="0" dirty="0" err="1" smtClean="0"/>
              <a:t>of</a:t>
            </a:r>
            <a:r>
              <a:rPr lang="pt-BR" baseline="0" dirty="0" smtClean="0"/>
              <a:t> </a:t>
            </a:r>
            <a:r>
              <a:rPr lang="pt-BR" baseline="0" dirty="0" err="1" smtClean="0"/>
              <a:t>complaints</a:t>
            </a:r>
            <a:r>
              <a:rPr lang="pt-BR" baseline="0" dirty="0" smtClean="0"/>
              <a:t>. For </a:t>
            </a:r>
            <a:r>
              <a:rPr lang="pt-BR" baseline="0" dirty="0" err="1" smtClean="0"/>
              <a:t>example</a:t>
            </a:r>
            <a:r>
              <a:rPr lang="pt-BR" baseline="0" dirty="0" smtClean="0"/>
              <a:t>, 680 8 </a:t>
            </a:r>
            <a:r>
              <a:rPr lang="pt-BR" baseline="0" dirty="0" err="1" smtClean="0"/>
              <a:t>avenue</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the</a:t>
            </a:r>
            <a:r>
              <a:rPr lang="pt-BR" baseline="0" dirty="0" smtClean="0"/>
              <a:t> </a:t>
            </a:r>
            <a:r>
              <a:rPr lang="pt-BR" baseline="0" dirty="0" err="1" smtClean="0"/>
              <a:t>exact</a:t>
            </a:r>
            <a:r>
              <a:rPr lang="pt-BR" baseline="0" dirty="0" smtClean="0"/>
              <a:t> top 5 </a:t>
            </a:r>
            <a:r>
              <a:rPr lang="pt-BR" baseline="0" dirty="0" err="1" smtClean="0"/>
              <a:t>addresses</a:t>
            </a:r>
            <a:r>
              <a:rPr lang="pt-BR" baseline="0" dirty="0" smtClean="0"/>
              <a:t> in </a:t>
            </a:r>
            <a:r>
              <a:rPr lang="pt-BR" baseline="0" dirty="0" err="1" smtClean="0"/>
              <a:t>the</a:t>
            </a:r>
            <a:r>
              <a:rPr lang="pt-BR" baseline="0" dirty="0" smtClean="0"/>
              <a:t> </a:t>
            </a:r>
            <a:r>
              <a:rPr lang="pt-BR" baseline="0" dirty="0" err="1" smtClean="0"/>
              <a:t>next</a:t>
            </a:r>
            <a:r>
              <a:rPr lang="pt-BR" baseline="0" dirty="0" smtClean="0"/>
              <a:t> </a:t>
            </a:r>
            <a:r>
              <a:rPr lang="pt-BR" baseline="0" dirty="0" err="1" smtClean="0"/>
              <a:t>table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19</a:t>
            </a:fld>
            <a:endParaRPr lang="en-US"/>
          </a:p>
        </p:txBody>
      </p:sp>
    </p:spTree>
    <p:extLst>
      <p:ext uri="{BB962C8B-B14F-4D97-AF65-F5344CB8AC3E}">
        <p14:creationId xmlns:p14="http://schemas.microsoft.com/office/powerpoint/2010/main" val="1387220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Here</a:t>
            </a:r>
            <a:r>
              <a:rPr lang="pt-BR" dirty="0" smtClean="0"/>
              <a:t> </a:t>
            </a:r>
            <a:r>
              <a:rPr lang="pt-BR" dirty="0" err="1" smtClean="0"/>
              <a:t>we</a:t>
            </a:r>
            <a:r>
              <a:rPr lang="pt-BR" dirty="0" smtClean="0"/>
              <a:t> </a:t>
            </a:r>
            <a:r>
              <a:rPr lang="pt-BR" dirty="0" err="1" smtClean="0"/>
              <a:t>see</a:t>
            </a:r>
            <a:r>
              <a:rPr lang="pt-BR" dirty="0" smtClean="0"/>
              <a:t> </a:t>
            </a:r>
            <a:r>
              <a:rPr lang="pt-BR" dirty="0" err="1" smtClean="0"/>
              <a:t>the</a:t>
            </a:r>
            <a:r>
              <a:rPr lang="pt-BR" dirty="0" smtClean="0"/>
              <a:t> top 5 </a:t>
            </a:r>
            <a:r>
              <a:rPr lang="pt-BR" dirty="0" err="1" smtClean="0"/>
              <a:t>addresses</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from</a:t>
            </a:r>
            <a:r>
              <a:rPr lang="pt-BR" baseline="0" dirty="0" smtClean="0"/>
              <a:t> 2012 – 2015.</a:t>
            </a:r>
          </a:p>
          <a:p>
            <a:r>
              <a:rPr lang="pt-BR" baseline="0" dirty="0" err="1" smtClean="0"/>
              <a:t>By</a:t>
            </a:r>
            <a:r>
              <a:rPr lang="pt-BR" baseline="0" dirty="0" smtClean="0"/>
              <a:t> </a:t>
            </a:r>
            <a:r>
              <a:rPr lang="pt-BR" baseline="0" dirty="0" err="1" smtClean="0"/>
              <a:t>putting</a:t>
            </a:r>
            <a:r>
              <a:rPr lang="pt-BR" baseline="0" dirty="0" smtClean="0"/>
              <a:t> </a:t>
            </a:r>
            <a:r>
              <a:rPr lang="pt-BR" baseline="0" dirty="0" err="1" smtClean="0"/>
              <a:t>the</a:t>
            </a:r>
            <a:r>
              <a:rPr lang="pt-BR" baseline="0" dirty="0" smtClean="0"/>
              <a:t> </a:t>
            </a:r>
            <a:r>
              <a:rPr lang="pt-BR" baseline="0" dirty="0" err="1" smtClean="0"/>
              <a:t>addresses</a:t>
            </a:r>
            <a:r>
              <a:rPr lang="pt-BR" baseline="0" dirty="0" smtClean="0"/>
              <a:t> </a:t>
            </a:r>
            <a:r>
              <a:rPr lang="pt-BR" baseline="0" dirty="0" err="1" smtClean="0"/>
              <a:t>on</a:t>
            </a:r>
            <a:r>
              <a:rPr lang="pt-BR" baseline="0" dirty="0" smtClean="0"/>
              <a:t> </a:t>
            </a:r>
            <a:r>
              <a:rPr lang="pt-BR" baseline="0" dirty="0" err="1" smtClean="0"/>
              <a:t>streeteasy</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the</a:t>
            </a:r>
            <a:r>
              <a:rPr lang="pt-BR" baseline="0" dirty="0" smtClean="0"/>
              <a:t> </a:t>
            </a:r>
            <a:r>
              <a:rPr lang="pt-BR" baseline="0" dirty="0" err="1" smtClean="0"/>
              <a:t>units</a:t>
            </a:r>
            <a:r>
              <a:rPr lang="pt-BR" baseline="0" dirty="0" smtClean="0"/>
              <a:t>, </a:t>
            </a:r>
            <a:r>
              <a:rPr lang="pt-BR" baseline="0" dirty="0" err="1" smtClean="0"/>
              <a:t>stories</a:t>
            </a:r>
            <a:r>
              <a:rPr lang="pt-BR" baseline="0" dirty="0" smtClean="0"/>
              <a:t>, </a:t>
            </a:r>
            <a:r>
              <a:rPr lang="pt-BR" baseline="0" dirty="0" err="1" smtClean="0"/>
              <a:t>and</a:t>
            </a:r>
            <a:r>
              <a:rPr lang="pt-BR" baseline="0" dirty="0" smtClean="0"/>
              <a:t> dates </a:t>
            </a:r>
            <a:r>
              <a:rPr lang="pt-BR" baseline="0" dirty="0" err="1" smtClean="0"/>
              <a:t>when</a:t>
            </a:r>
            <a:r>
              <a:rPr lang="pt-BR" baseline="0" dirty="0" smtClean="0"/>
              <a:t> </a:t>
            </a:r>
            <a:r>
              <a:rPr lang="pt-BR" baseline="0" dirty="0" err="1" smtClean="0"/>
              <a:t>built</a:t>
            </a:r>
            <a:r>
              <a:rPr lang="pt-BR" baseline="0" dirty="0" smtClean="0"/>
              <a:t>.</a:t>
            </a:r>
          </a:p>
          <a:p>
            <a:endParaRPr lang="pt-BR" baseline="0" dirty="0" smtClean="0"/>
          </a:p>
          <a:p>
            <a:r>
              <a:rPr lang="pt-BR" baseline="0" dirty="0" err="1" smtClean="0"/>
              <a:t>All</a:t>
            </a:r>
            <a:r>
              <a:rPr lang="pt-BR" baseline="0" dirty="0" smtClean="0"/>
              <a:t> </a:t>
            </a:r>
            <a:r>
              <a:rPr lang="pt-BR" baseline="0" dirty="0" err="1" smtClean="0"/>
              <a:t>these</a:t>
            </a:r>
            <a:r>
              <a:rPr lang="pt-BR" baseline="0" dirty="0" smtClean="0"/>
              <a:t> </a:t>
            </a:r>
            <a:r>
              <a:rPr lang="pt-BR" baseline="0" dirty="0" err="1" smtClean="0"/>
              <a:t>buildings</a:t>
            </a:r>
            <a:r>
              <a:rPr lang="pt-BR" baseline="0" dirty="0" smtClean="0"/>
              <a:t> </a:t>
            </a:r>
            <a:r>
              <a:rPr lang="pt-BR" baseline="0" dirty="0" err="1" smtClean="0"/>
              <a:t>were</a:t>
            </a:r>
            <a:r>
              <a:rPr lang="pt-BR" baseline="0" dirty="0" smtClean="0"/>
              <a:t> </a:t>
            </a:r>
            <a:r>
              <a:rPr lang="pt-BR" baseline="0" dirty="0" err="1" smtClean="0"/>
              <a:t>built</a:t>
            </a:r>
            <a:r>
              <a:rPr lang="pt-BR" baseline="0" dirty="0" smtClean="0"/>
              <a:t> </a:t>
            </a:r>
            <a:r>
              <a:rPr lang="pt-BR" baseline="0" dirty="0" err="1" smtClean="0"/>
              <a:t>before</a:t>
            </a:r>
            <a:r>
              <a:rPr lang="pt-BR" baseline="0" dirty="0" smtClean="0"/>
              <a:t> 1925, </a:t>
            </a:r>
            <a:r>
              <a:rPr lang="pt-BR" baseline="0" dirty="0" err="1" smtClean="0"/>
              <a:t>which</a:t>
            </a:r>
            <a:r>
              <a:rPr lang="pt-BR" baseline="0" dirty="0" smtClean="0"/>
              <a:t> </a:t>
            </a:r>
            <a:r>
              <a:rPr lang="pt-BR" baseline="0" dirty="0" err="1" smtClean="0"/>
              <a:t>is</a:t>
            </a:r>
            <a:r>
              <a:rPr lang="pt-BR" baseline="0" dirty="0" smtClean="0"/>
              <a:t> </a:t>
            </a:r>
            <a:r>
              <a:rPr lang="pt-BR" baseline="0" dirty="0" err="1" smtClean="0"/>
              <a:t>something</a:t>
            </a:r>
            <a:r>
              <a:rPr lang="pt-BR" baseline="0" dirty="0" smtClean="0"/>
              <a:t> </a:t>
            </a:r>
            <a:r>
              <a:rPr lang="pt-BR" baseline="0" dirty="0" err="1" smtClean="0"/>
              <a:t>kind</a:t>
            </a:r>
            <a:r>
              <a:rPr lang="pt-BR" baseline="0" dirty="0" smtClean="0"/>
              <a:t> </a:t>
            </a:r>
            <a:r>
              <a:rPr lang="pt-BR" baseline="0" dirty="0" err="1" smtClean="0"/>
              <a:t>of</a:t>
            </a:r>
            <a:r>
              <a:rPr lang="pt-BR" baseline="0" dirty="0" smtClean="0"/>
              <a:t> </a:t>
            </a:r>
            <a:r>
              <a:rPr lang="pt-BR" baseline="0" dirty="0" err="1" smtClean="0"/>
              <a:t>rare</a:t>
            </a:r>
            <a:r>
              <a:rPr lang="pt-BR" baseline="0" dirty="0" smtClean="0"/>
              <a:t> in CB05, </a:t>
            </a:r>
            <a:r>
              <a:rPr lang="pt-BR" baseline="0" dirty="0" err="1" smtClean="0"/>
              <a:t>where</a:t>
            </a:r>
            <a:r>
              <a:rPr lang="pt-BR" baseline="0" dirty="0" smtClean="0"/>
              <a:t> </a:t>
            </a:r>
            <a:r>
              <a:rPr lang="pt-BR" baseline="0" dirty="0" err="1" smtClean="0"/>
              <a:t>most</a:t>
            </a:r>
            <a:r>
              <a:rPr lang="pt-BR" baseline="0" dirty="0" smtClean="0"/>
              <a:t> </a:t>
            </a:r>
            <a:r>
              <a:rPr lang="pt-BR" baseline="0" dirty="0" err="1" smtClean="0"/>
              <a:t>buildings</a:t>
            </a:r>
            <a:r>
              <a:rPr lang="pt-BR" baseline="0" dirty="0" smtClean="0"/>
              <a:t> are new. </a:t>
            </a:r>
          </a:p>
          <a:p>
            <a:endParaRPr lang="pt-BR" baseline="0" dirty="0" smtClean="0"/>
          </a:p>
          <a:p>
            <a:r>
              <a:rPr lang="pt-BR" baseline="0" dirty="0" smtClean="0"/>
              <a:t>* </a:t>
            </a:r>
            <a:r>
              <a:rPr lang="pt-BR" baseline="0" dirty="0" err="1" smtClean="0"/>
              <a:t>Notice</a:t>
            </a:r>
            <a:r>
              <a:rPr lang="pt-BR" baseline="0" dirty="0" smtClean="0"/>
              <a:t> </a:t>
            </a:r>
            <a:r>
              <a:rPr lang="pt-BR" baseline="0" dirty="0" err="1" smtClean="0"/>
              <a:t>the</a:t>
            </a:r>
            <a:r>
              <a:rPr lang="pt-BR" baseline="0" dirty="0" smtClean="0"/>
              <a:t> </a:t>
            </a:r>
            <a:r>
              <a:rPr lang="pt-BR" baseline="0" dirty="0" err="1" smtClean="0"/>
              <a:t>last</a:t>
            </a:r>
            <a:r>
              <a:rPr lang="pt-BR" baseline="0" dirty="0" smtClean="0"/>
              <a:t> </a:t>
            </a:r>
            <a:r>
              <a:rPr lang="pt-BR" baseline="0" dirty="0" err="1" smtClean="0"/>
              <a:t>two</a:t>
            </a:r>
            <a:r>
              <a:rPr lang="pt-BR" baseline="0" dirty="0" smtClean="0"/>
              <a:t> </a:t>
            </a:r>
            <a:r>
              <a:rPr lang="pt-BR" baseline="0" dirty="0" err="1" smtClean="0"/>
              <a:t>buildings</a:t>
            </a:r>
            <a:r>
              <a:rPr lang="pt-BR" baseline="0" dirty="0" smtClean="0"/>
              <a:t>. </a:t>
            </a:r>
            <a:r>
              <a:rPr lang="pt-BR" baseline="0" dirty="0" err="1" smtClean="0"/>
              <a:t>They</a:t>
            </a:r>
            <a:r>
              <a:rPr lang="pt-BR" baseline="0" dirty="0" smtClean="0"/>
              <a:t> </a:t>
            </a:r>
            <a:r>
              <a:rPr lang="pt-BR" baseline="0" dirty="0" err="1" smtClean="0"/>
              <a:t>have</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relative</a:t>
            </a:r>
            <a:r>
              <a:rPr lang="pt-BR" baseline="0" dirty="0" smtClean="0"/>
              <a:t> </a:t>
            </a:r>
            <a:r>
              <a:rPr lang="pt-BR" baseline="0" dirty="0" err="1" smtClean="0"/>
              <a:t>to</a:t>
            </a:r>
            <a:r>
              <a:rPr lang="pt-BR" baseline="0" dirty="0" smtClean="0"/>
              <a:t> </a:t>
            </a:r>
            <a:r>
              <a:rPr lang="pt-BR" baseline="0" dirty="0" err="1" smtClean="0"/>
              <a:t>the</a:t>
            </a:r>
            <a:r>
              <a:rPr lang="pt-BR" baseline="0" dirty="0" smtClean="0"/>
              <a:t> </a:t>
            </a:r>
            <a:r>
              <a:rPr lang="pt-BR" baseline="0" dirty="0" err="1" smtClean="0"/>
              <a:t>number</a:t>
            </a:r>
            <a:r>
              <a:rPr lang="pt-BR" baseline="0" dirty="0" smtClean="0"/>
              <a:t> </a:t>
            </a:r>
            <a:r>
              <a:rPr lang="pt-BR" baseline="0" dirty="0" err="1" smtClean="0"/>
              <a:t>of</a:t>
            </a:r>
            <a:r>
              <a:rPr lang="pt-BR" baseline="0" dirty="0" smtClean="0"/>
              <a:t> </a:t>
            </a:r>
            <a:r>
              <a:rPr lang="pt-BR" baseline="0" dirty="0" err="1" smtClean="0"/>
              <a:t>units</a:t>
            </a:r>
            <a:r>
              <a:rPr lang="pt-BR" baseline="0" dirty="0" smtClean="0"/>
              <a:t>. </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20</a:t>
            </a:fld>
            <a:endParaRPr lang="en-US"/>
          </a:p>
        </p:txBody>
      </p:sp>
    </p:spTree>
    <p:extLst>
      <p:ext uri="{BB962C8B-B14F-4D97-AF65-F5344CB8AC3E}">
        <p14:creationId xmlns:p14="http://schemas.microsoft.com/office/powerpoint/2010/main" val="1992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a:t>
            </a:r>
            <a:r>
              <a:rPr lang="en-US" baseline="0" dirty="0" smtClean="0"/>
              <a:t> was part of the Civic Innovation Fellowship program. Each of us choose a community board to work with. </a:t>
            </a:r>
          </a:p>
          <a:p>
            <a:r>
              <a:rPr lang="en-US" dirty="0" smtClean="0"/>
              <a:t>The</a:t>
            </a:r>
            <a:r>
              <a:rPr lang="en-US" baseline="0" dirty="0" smtClean="0"/>
              <a:t> first part of the project was analyzing the CB website.</a:t>
            </a:r>
          </a:p>
          <a:p>
            <a:r>
              <a:rPr lang="en-US" baseline="0" dirty="0" smtClean="0"/>
              <a:t>The second part was using </a:t>
            </a:r>
            <a:r>
              <a:rPr lang="en-US" baseline="0" dirty="0" err="1" smtClean="0"/>
              <a:t>Socrata</a:t>
            </a:r>
            <a:r>
              <a:rPr lang="en-US" baseline="0" dirty="0" smtClean="0"/>
              <a:t> open data to analyze 311 calls. I used excel to analyze the data and </a:t>
            </a:r>
            <a:r>
              <a:rPr lang="en-US" baseline="0" dirty="0" err="1" smtClean="0"/>
              <a:t>Cartodb</a:t>
            </a:r>
            <a:r>
              <a:rPr lang="en-US" baseline="0" dirty="0" smtClean="0"/>
              <a:t> to map the data</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a:t>
            </a:fld>
            <a:endParaRPr lang="en-US"/>
          </a:p>
        </p:txBody>
      </p:sp>
    </p:spTree>
    <p:extLst>
      <p:ext uri="{BB962C8B-B14F-4D97-AF65-F5344CB8AC3E}">
        <p14:creationId xmlns:p14="http://schemas.microsoft.com/office/powerpoint/2010/main" val="34547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find the recurrent callers, I used</a:t>
            </a:r>
            <a:r>
              <a:rPr lang="en-US" baseline="0" dirty="0" smtClean="0"/>
              <a:t> pivot tables in excel to check which callers were calling every year.</a:t>
            </a:r>
          </a:p>
          <a:p>
            <a:r>
              <a:rPr lang="en-US" baseline="0" dirty="0" smtClean="0"/>
              <a:t>The problem: </a:t>
            </a:r>
            <a:r>
              <a:rPr lang="en-US" baseline="0" dirty="0" err="1" smtClean="0"/>
              <a:t>socrata</a:t>
            </a:r>
            <a:r>
              <a:rPr lang="en-US" baseline="0" dirty="0" smtClean="0"/>
              <a:t> only gave me 2 years of data – the rest got lost?</a:t>
            </a:r>
          </a:p>
          <a:p>
            <a:endParaRPr lang="en-US" baseline="0" dirty="0" smtClean="0"/>
          </a:p>
          <a:p>
            <a:r>
              <a:rPr lang="en-US" baseline="0" dirty="0" smtClean="0"/>
              <a:t>This got in the way of my findings.. Cause the most recurrence I could measure was repeat callers for 2014-2015. Anyway, I based my numbers on that. There were 252 locations calling in 2014-2015. 75% of them called in both years.</a:t>
            </a:r>
          </a:p>
          <a:p>
            <a:r>
              <a:rPr lang="en-US" dirty="0" smtClean="0"/>
              <a:t>That apartment</a:t>
            </a:r>
            <a:r>
              <a:rPr lang="en-US" baseline="0" dirty="0" smtClean="0"/>
              <a:t> is an example of that, it’s a good example of why this recurrence might happen – due to construction that might last more that might happen from 2014-2015</a:t>
            </a:r>
          </a:p>
        </p:txBody>
      </p:sp>
      <p:sp>
        <p:nvSpPr>
          <p:cNvPr id="4" name="Slide Number Placeholder 3"/>
          <p:cNvSpPr>
            <a:spLocks noGrp="1"/>
          </p:cNvSpPr>
          <p:nvPr>
            <p:ph type="sldNum" sz="quarter" idx="10"/>
          </p:nvPr>
        </p:nvSpPr>
        <p:spPr/>
        <p:txBody>
          <a:bodyPr/>
          <a:lstStyle/>
          <a:p>
            <a:fld id="{3CF741E6-A98A-8741-992F-AE48ACE63855}" type="slidenum">
              <a:rPr lang="en-US" smtClean="0"/>
              <a:t>21</a:t>
            </a:fld>
            <a:endParaRPr lang="en-US"/>
          </a:p>
        </p:txBody>
      </p:sp>
    </p:spTree>
    <p:extLst>
      <p:ext uri="{BB962C8B-B14F-4D97-AF65-F5344CB8AC3E}">
        <p14:creationId xmlns:p14="http://schemas.microsoft.com/office/powerpoint/2010/main" val="14561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22</a:t>
            </a:fld>
            <a:endParaRPr lang="en-US"/>
          </a:p>
        </p:txBody>
      </p:sp>
    </p:spTree>
    <p:extLst>
      <p:ext uri="{BB962C8B-B14F-4D97-AF65-F5344CB8AC3E}">
        <p14:creationId xmlns:p14="http://schemas.microsoft.com/office/powerpoint/2010/main" val="652076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graphed</a:t>
            </a:r>
            <a:r>
              <a:rPr lang="en-US" baseline="0" dirty="0" smtClean="0"/>
              <a:t> rodent complaints by month. We can see that there are more complaints around July and August.</a:t>
            </a:r>
          </a:p>
          <a:p>
            <a:r>
              <a:rPr lang="en-US" baseline="0" dirty="0" smtClean="0"/>
              <a:t>Those are warmer months, and as we know, rats like to party outside with humans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23</a:t>
            </a:fld>
            <a:endParaRPr lang="en-US"/>
          </a:p>
        </p:txBody>
      </p:sp>
    </p:spTree>
    <p:extLst>
      <p:ext uri="{BB962C8B-B14F-4D97-AF65-F5344CB8AC3E}">
        <p14:creationId xmlns:p14="http://schemas.microsoft.com/office/powerpoint/2010/main" val="206895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discussing why rodents are out in the summer.</a:t>
            </a:r>
          </a:p>
          <a:p>
            <a:r>
              <a:rPr lang="en-US" baseline="0" dirty="0" smtClean="0"/>
              <a:t>I looked online for why and I found everything we were talking about – more people, more carelessness with food, not having to hide from cold. But also, it seems like rats reproduce on warmer months.. </a:t>
            </a:r>
            <a:r>
              <a:rPr lang="en-US" baseline="0" dirty="0" err="1" smtClean="0"/>
              <a:t>Iuc</a:t>
            </a:r>
            <a:endParaRPr lang="en-US" baseline="0" dirty="0" smtClean="0"/>
          </a:p>
          <a:p>
            <a:endParaRPr lang="en-US" baseline="0" dirty="0" smtClean="0"/>
          </a:p>
          <a:p>
            <a:r>
              <a:rPr lang="en-US" baseline="0" dirty="0" smtClean="0"/>
              <a:t>If we have time, there is a map that shows mouse sightings over the year, it basically shows there are less sightings over winter</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24</a:t>
            </a:fld>
            <a:endParaRPr lang="en-US"/>
          </a:p>
        </p:txBody>
      </p:sp>
    </p:spTree>
    <p:extLst>
      <p:ext uri="{BB962C8B-B14F-4D97-AF65-F5344CB8AC3E}">
        <p14:creationId xmlns:p14="http://schemas.microsoft.com/office/powerpoint/2010/main" val="5889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areas with the most rodent</a:t>
            </a:r>
            <a:r>
              <a:rPr lang="en-US" baseline="0" dirty="0" smtClean="0"/>
              <a:t> complaints.</a:t>
            </a:r>
          </a:p>
          <a:p>
            <a:r>
              <a:rPr lang="en-US" baseline="0" dirty="0" err="1" smtClean="0"/>
              <a:t>Koreatown</a:t>
            </a:r>
            <a:r>
              <a:rPr lang="en-US" baseline="0" dirty="0" smtClean="0"/>
              <a:t> and close to Central Park which make sense, in my opinion</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25</a:t>
            </a:fld>
            <a:endParaRPr lang="en-US"/>
          </a:p>
        </p:txBody>
      </p:sp>
    </p:spTree>
    <p:extLst>
      <p:ext uri="{BB962C8B-B14F-4D97-AF65-F5344CB8AC3E}">
        <p14:creationId xmlns:p14="http://schemas.microsoft.com/office/powerpoint/2010/main" val="133267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The</a:t>
            </a:r>
            <a:r>
              <a:rPr lang="pt-BR" baseline="0" dirty="0" smtClean="0"/>
              <a:t> </a:t>
            </a:r>
            <a:r>
              <a:rPr lang="pt-BR" baseline="0" dirty="0" err="1" smtClean="0"/>
              <a:t>addresses</a:t>
            </a:r>
            <a:r>
              <a:rPr lang="pt-BR" baseline="0" dirty="0" smtClean="0"/>
              <a:t> </a:t>
            </a:r>
            <a:r>
              <a:rPr lang="pt-BR" baseline="0" dirty="0" err="1" smtClean="0"/>
              <a:t>with</a:t>
            </a:r>
            <a:r>
              <a:rPr lang="pt-BR" baseline="0" dirty="0" smtClean="0"/>
              <a:t> top </a:t>
            </a:r>
            <a:r>
              <a:rPr lang="pt-BR" baseline="0" dirty="0" err="1" smtClean="0"/>
              <a:t>complaints</a:t>
            </a:r>
            <a:r>
              <a:rPr lang="pt-BR" baseline="0" dirty="0" smtClean="0"/>
              <a:t>. The </a:t>
            </a:r>
            <a:r>
              <a:rPr lang="pt-BR" baseline="0" dirty="0" err="1" smtClean="0"/>
              <a:t>one</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complaints</a:t>
            </a:r>
            <a:r>
              <a:rPr lang="pt-BR" baseline="0" dirty="0" smtClean="0"/>
              <a:t> </a:t>
            </a:r>
            <a:r>
              <a:rPr lang="pt-BR" baseline="0" dirty="0" err="1" smtClean="0"/>
              <a:t>by</a:t>
            </a:r>
            <a:r>
              <a:rPr lang="pt-BR" baseline="0" dirty="0" smtClean="0"/>
              <a:t> </a:t>
            </a:r>
            <a:r>
              <a:rPr lang="pt-BR" baseline="0" dirty="0" err="1" smtClean="0"/>
              <a:t>far</a:t>
            </a:r>
            <a:r>
              <a:rPr lang="pt-BR" baseline="0" dirty="0" smtClean="0"/>
              <a:t> </a:t>
            </a:r>
            <a:r>
              <a:rPr lang="pt-BR" baseline="0" dirty="0" err="1" smtClean="0"/>
              <a:t>is</a:t>
            </a:r>
            <a:r>
              <a:rPr lang="pt-BR" baseline="0" dirty="0" smtClean="0"/>
              <a:t> </a:t>
            </a:r>
            <a:r>
              <a:rPr lang="pt-BR" baseline="0" dirty="0" err="1" smtClean="0"/>
              <a:t>East</a:t>
            </a:r>
            <a:r>
              <a:rPr lang="pt-BR" baseline="0" dirty="0" smtClean="0"/>
              <a:t> 26 Street</a:t>
            </a:r>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26</a:t>
            </a:fld>
            <a:endParaRPr lang="en-US"/>
          </a:p>
        </p:txBody>
      </p:sp>
    </p:spTree>
    <p:extLst>
      <p:ext uri="{BB962C8B-B14F-4D97-AF65-F5344CB8AC3E}">
        <p14:creationId xmlns:p14="http://schemas.microsoft.com/office/powerpoint/2010/main" val="9219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top area with rodent complaints</a:t>
            </a:r>
            <a:r>
              <a:rPr lang="en-US" baseline="0" dirty="0" smtClean="0"/>
              <a:t> and it’s pretty easy to understand way. There are over 5 construction sites happening in just a few blocks. There are also warehouses and restaurants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27</a:t>
            </a:fld>
            <a:endParaRPr lang="en-US"/>
          </a:p>
        </p:txBody>
      </p:sp>
    </p:spTree>
    <p:extLst>
      <p:ext uri="{BB962C8B-B14F-4D97-AF65-F5344CB8AC3E}">
        <p14:creationId xmlns:p14="http://schemas.microsoft.com/office/powerpoint/2010/main" val="1769189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I</a:t>
            </a:r>
            <a:r>
              <a:rPr lang="pt-BR" dirty="0" smtClean="0"/>
              <a:t> </a:t>
            </a:r>
            <a:r>
              <a:rPr lang="pt-BR" dirty="0" err="1" smtClean="0"/>
              <a:t>looked</a:t>
            </a:r>
            <a:r>
              <a:rPr lang="pt-BR" baseline="0" dirty="0" smtClean="0"/>
              <a:t> </a:t>
            </a:r>
            <a:r>
              <a:rPr lang="pt-BR" baseline="0" dirty="0" err="1" smtClean="0"/>
              <a:t>through</a:t>
            </a:r>
            <a:r>
              <a:rPr lang="pt-BR" baseline="0" dirty="0" smtClean="0"/>
              <a:t> </a:t>
            </a:r>
            <a:r>
              <a:rPr lang="pt-BR" baseline="0" dirty="0" err="1" smtClean="0"/>
              <a:t>other</a:t>
            </a:r>
            <a:r>
              <a:rPr lang="pt-BR" baseline="0" dirty="0" smtClean="0"/>
              <a:t> top </a:t>
            </a:r>
            <a:r>
              <a:rPr lang="pt-BR" baseline="0" dirty="0" err="1" smtClean="0"/>
              <a:t>complaint</a:t>
            </a:r>
            <a:r>
              <a:rPr lang="pt-BR" baseline="0" dirty="0" smtClean="0"/>
              <a:t> </a:t>
            </a:r>
            <a:r>
              <a:rPr lang="pt-BR" baseline="0" dirty="0" err="1" smtClean="0"/>
              <a:t>locations</a:t>
            </a:r>
            <a:r>
              <a:rPr lang="pt-BR" baseline="0" dirty="0" smtClean="0"/>
              <a:t> </a:t>
            </a:r>
            <a:r>
              <a:rPr lang="pt-BR" baseline="0" dirty="0" err="1" smtClean="0"/>
              <a:t>and</a:t>
            </a:r>
            <a:r>
              <a:rPr lang="pt-BR" baseline="0" dirty="0" smtClean="0"/>
              <a:t> </a:t>
            </a:r>
            <a:r>
              <a:rPr lang="pt-BR" baseline="0" dirty="0" err="1" smtClean="0"/>
              <a:t>I</a:t>
            </a:r>
            <a:r>
              <a:rPr lang="pt-BR" baseline="0" dirty="0" smtClean="0"/>
              <a:t> </a:t>
            </a:r>
            <a:r>
              <a:rPr lang="pt-BR" baseline="0" dirty="0" err="1" smtClean="0"/>
              <a:t>found</a:t>
            </a:r>
            <a:r>
              <a:rPr lang="pt-BR" baseline="0" dirty="0" smtClean="0"/>
              <a:t> common </a:t>
            </a:r>
            <a:r>
              <a:rPr lang="pt-BR" baseline="0" dirty="0" err="1" smtClean="0"/>
              <a:t>factors</a:t>
            </a:r>
            <a:r>
              <a:rPr lang="pt-BR" baseline="0" dirty="0" smtClean="0"/>
              <a:t>. </a:t>
            </a:r>
            <a:r>
              <a:rPr lang="pt-BR" baseline="0" dirty="0" err="1" smtClean="0"/>
              <a:t>Construction</a:t>
            </a:r>
            <a:r>
              <a:rPr lang="pt-BR" baseline="0" dirty="0" smtClean="0"/>
              <a:t> sites, parking </a:t>
            </a:r>
            <a:r>
              <a:rPr lang="pt-BR" baseline="0" dirty="0" err="1" smtClean="0"/>
              <a:t>lots</a:t>
            </a:r>
            <a:r>
              <a:rPr lang="pt-BR" baseline="0" dirty="0" smtClean="0"/>
              <a:t>, </a:t>
            </a:r>
            <a:r>
              <a:rPr lang="pt-BR" baseline="0" dirty="0" err="1" smtClean="0"/>
              <a:t>Garbage</a:t>
            </a:r>
            <a:r>
              <a:rPr lang="pt-BR" baseline="0" dirty="0" smtClean="0"/>
              <a:t> containers, </a:t>
            </a:r>
            <a:r>
              <a:rPr lang="pt-BR" baseline="0" dirty="0" err="1" smtClean="0"/>
              <a:t>and</a:t>
            </a:r>
            <a:r>
              <a:rPr lang="pt-BR" baseline="0" dirty="0" smtClean="0"/>
              <a:t> </a:t>
            </a:r>
            <a:r>
              <a:rPr lang="pt-BR" baseline="0" dirty="0" err="1" smtClean="0"/>
              <a:t>even</a:t>
            </a:r>
            <a:r>
              <a:rPr lang="pt-BR" baseline="0" dirty="0" smtClean="0"/>
              <a:t> Madison Square Garden</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28</a:t>
            </a:fld>
            <a:endParaRPr lang="en-US"/>
          </a:p>
        </p:txBody>
      </p:sp>
    </p:spTree>
    <p:extLst>
      <p:ext uri="{BB962C8B-B14F-4D97-AF65-F5344CB8AC3E}">
        <p14:creationId xmlns:p14="http://schemas.microsoft.com/office/powerpoint/2010/main" val="7806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29</a:t>
            </a:fld>
            <a:endParaRPr lang="en-US"/>
          </a:p>
        </p:txBody>
      </p:sp>
    </p:spTree>
    <p:extLst>
      <p:ext uri="{BB962C8B-B14F-4D97-AF65-F5344CB8AC3E}">
        <p14:creationId xmlns:p14="http://schemas.microsoft.com/office/powerpoint/2010/main" val="17048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gives the frequency of descriptors across different years. We notice something close to an overlap to most categories, showing the number of complaints have been fairly constant through the years.</a:t>
            </a:r>
          </a:p>
          <a:p>
            <a:endParaRPr lang="en-US" baseline="0" dirty="0" smtClean="0"/>
          </a:p>
          <a:p>
            <a:r>
              <a:rPr lang="en-US" baseline="0" dirty="0" smtClean="0"/>
              <a:t>One thing obviously stands out: pothole complaints. They grew up considerably from 2012-2014 then a lot also from 2014-2015</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30</a:t>
            </a:fld>
            <a:endParaRPr lang="en-US"/>
          </a:p>
        </p:txBody>
      </p:sp>
    </p:spTree>
    <p:extLst>
      <p:ext uri="{BB962C8B-B14F-4D97-AF65-F5344CB8AC3E}">
        <p14:creationId xmlns:p14="http://schemas.microsoft.com/office/powerpoint/2010/main" val="193243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This</a:t>
            </a:r>
            <a:r>
              <a:rPr lang="pt-BR" dirty="0" smtClean="0"/>
              <a:t> </a:t>
            </a:r>
            <a:r>
              <a:rPr lang="pt-BR" dirty="0" err="1" smtClean="0"/>
              <a:t>is</a:t>
            </a:r>
            <a:r>
              <a:rPr lang="pt-BR" dirty="0" smtClean="0"/>
              <a:t> </a:t>
            </a:r>
            <a:r>
              <a:rPr lang="pt-BR" dirty="0" err="1" smtClean="0"/>
              <a:t>the</a:t>
            </a:r>
            <a:r>
              <a:rPr lang="pt-BR" dirty="0" smtClean="0"/>
              <a:t> agenda for </a:t>
            </a:r>
            <a:r>
              <a:rPr lang="pt-BR" dirty="0" err="1" smtClean="0"/>
              <a:t>this</a:t>
            </a:r>
            <a:r>
              <a:rPr lang="pt-BR" dirty="0" smtClean="0"/>
              <a:t> </a:t>
            </a:r>
            <a:r>
              <a:rPr lang="pt-BR" dirty="0" err="1" smtClean="0"/>
              <a:t>presentation</a:t>
            </a:r>
            <a:r>
              <a:rPr lang="pt-BR" dirty="0" smtClean="0"/>
              <a:t>:</a:t>
            </a:r>
            <a:r>
              <a:rPr lang="pt-BR" baseline="0" dirty="0" smtClean="0"/>
              <a:t> in </a:t>
            </a:r>
            <a:r>
              <a:rPr lang="pt-BR" baseline="0" dirty="0" err="1" smtClean="0"/>
              <a:t>the</a:t>
            </a:r>
            <a:r>
              <a:rPr lang="pt-BR" baseline="0" dirty="0" smtClean="0"/>
              <a:t> </a:t>
            </a:r>
            <a:r>
              <a:rPr lang="pt-BR" baseline="0" dirty="0" err="1" smtClean="0"/>
              <a:t>first</a:t>
            </a:r>
            <a:r>
              <a:rPr lang="pt-BR" baseline="0" dirty="0" smtClean="0"/>
              <a:t> </a:t>
            </a:r>
            <a:r>
              <a:rPr lang="pt-BR" baseline="0" dirty="0" err="1" smtClean="0"/>
              <a:t>part</a:t>
            </a:r>
            <a:r>
              <a:rPr lang="pt-BR" baseline="0" dirty="0" smtClean="0"/>
              <a:t> </a:t>
            </a:r>
            <a:r>
              <a:rPr lang="pt-BR" baseline="0" dirty="0" err="1" smtClean="0"/>
              <a:t>I</a:t>
            </a:r>
            <a:r>
              <a:rPr lang="pt-BR" baseline="0" dirty="0" smtClean="0"/>
              <a:t> </a:t>
            </a:r>
            <a:r>
              <a:rPr lang="pt-BR" baseline="0" dirty="0" err="1" smtClean="0"/>
              <a:t>will</a:t>
            </a:r>
            <a:r>
              <a:rPr lang="pt-BR" baseline="0" dirty="0" smtClean="0"/>
              <a:t> </a:t>
            </a:r>
            <a:r>
              <a:rPr lang="pt-BR" baseline="0" dirty="0" err="1" smtClean="0"/>
              <a:t>talk</a:t>
            </a:r>
            <a:r>
              <a:rPr lang="pt-BR" baseline="0" dirty="0" smtClean="0"/>
              <a:t> </a:t>
            </a:r>
            <a:r>
              <a:rPr lang="pt-BR" baseline="0" dirty="0" err="1" smtClean="0"/>
              <a:t>about</a:t>
            </a:r>
            <a:r>
              <a:rPr lang="pt-BR" baseline="0" dirty="0" smtClean="0"/>
              <a:t> </a:t>
            </a:r>
            <a:r>
              <a:rPr lang="pt-BR" baseline="0" dirty="0" err="1" smtClean="0"/>
              <a:t>the</a:t>
            </a:r>
            <a:r>
              <a:rPr lang="pt-BR" baseline="0" dirty="0" smtClean="0"/>
              <a:t> website </a:t>
            </a:r>
            <a:r>
              <a:rPr lang="pt-BR" baseline="0" dirty="0" err="1" smtClean="0"/>
              <a:t>and</a:t>
            </a:r>
            <a:r>
              <a:rPr lang="pt-BR" baseline="0" dirty="0" smtClean="0"/>
              <a:t> social media </a:t>
            </a:r>
            <a:r>
              <a:rPr lang="pt-BR" baseline="0" dirty="0" err="1" smtClean="0"/>
              <a:t>presence</a:t>
            </a:r>
            <a:endParaRPr lang="pt-BR" baseline="0" dirty="0" smtClean="0"/>
          </a:p>
          <a:p>
            <a:r>
              <a:rPr lang="pt-BR" baseline="0" dirty="0" smtClean="0"/>
              <a:t>In </a:t>
            </a:r>
            <a:r>
              <a:rPr lang="pt-BR" baseline="0" dirty="0" err="1" smtClean="0"/>
              <a:t>the</a:t>
            </a:r>
            <a:r>
              <a:rPr lang="pt-BR" baseline="0" dirty="0" smtClean="0"/>
              <a:t> </a:t>
            </a:r>
            <a:r>
              <a:rPr lang="pt-BR" baseline="0" dirty="0" err="1" smtClean="0"/>
              <a:t>second</a:t>
            </a:r>
            <a:r>
              <a:rPr lang="pt-BR" baseline="0" dirty="0" smtClean="0"/>
              <a:t> </a:t>
            </a:r>
            <a:r>
              <a:rPr lang="pt-BR" baseline="0" dirty="0" err="1" smtClean="0"/>
              <a:t>part</a:t>
            </a:r>
            <a:r>
              <a:rPr lang="pt-BR" baseline="0" dirty="0" smtClean="0"/>
              <a:t> </a:t>
            </a:r>
            <a:r>
              <a:rPr lang="pt-BR" baseline="0" dirty="0" err="1" smtClean="0"/>
              <a:t>I</a:t>
            </a:r>
            <a:r>
              <a:rPr lang="pt-BR" baseline="0" dirty="0" smtClean="0"/>
              <a:t> </a:t>
            </a:r>
            <a:r>
              <a:rPr lang="pt-BR" baseline="0" dirty="0" err="1" smtClean="0"/>
              <a:t>will</a:t>
            </a:r>
            <a:r>
              <a:rPr lang="pt-BR" baseline="0" dirty="0" smtClean="0"/>
              <a:t> go </a:t>
            </a:r>
            <a:r>
              <a:rPr lang="pt-BR" baseline="0" dirty="0" err="1" smtClean="0"/>
              <a:t>through</a:t>
            </a:r>
            <a:r>
              <a:rPr lang="pt-BR" baseline="0" dirty="0" smtClean="0"/>
              <a:t> </a:t>
            </a:r>
            <a:r>
              <a:rPr lang="pt-BR" baseline="0" dirty="0" err="1" smtClean="0"/>
              <a:t>my</a:t>
            </a:r>
            <a:r>
              <a:rPr lang="pt-BR" baseline="0" dirty="0" smtClean="0"/>
              <a:t> data </a:t>
            </a:r>
            <a:r>
              <a:rPr lang="pt-BR" baseline="0" dirty="0" err="1" smtClean="0"/>
              <a:t>analysis</a:t>
            </a:r>
            <a:r>
              <a:rPr lang="pt-BR" baseline="0" dirty="0" smtClean="0"/>
              <a:t> </a:t>
            </a:r>
            <a:r>
              <a:rPr lang="pt-BR" baseline="0" dirty="0" err="1" smtClean="0"/>
              <a:t>process</a:t>
            </a:r>
            <a:r>
              <a:rPr lang="pt-BR" baseline="0" dirty="0" smtClean="0"/>
              <a:t> </a:t>
            </a:r>
            <a:r>
              <a:rPr lang="pt-BR" baseline="0" dirty="0" err="1" smtClean="0"/>
              <a:t>and</a:t>
            </a:r>
            <a:r>
              <a:rPr lang="pt-BR" baseline="0" dirty="0" smtClean="0"/>
              <a:t> </a:t>
            </a:r>
            <a:r>
              <a:rPr lang="pt-BR" baseline="0" dirty="0" err="1" smtClean="0"/>
              <a:t>findings</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a:t>
            </a:fld>
            <a:endParaRPr lang="en-US"/>
          </a:p>
        </p:txBody>
      </p:sp>
    </p:spTree>
    <p:extLst>
      <p:ext uri="{BB962C8B-B14F-4D97-AF65-F5344CB8AC3E}">
        <p14:creationId xmlns:p14="http://schemas.microsoft.com/office/powerpoint/2010/main" val="1996135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Then</a:t>
            </a:r>
            <a:r>
              <a:rPr lang="pt-BR" dirty="0" smtClean="0"/>
              <a:t> </a:t>
            </a:r>
            <a:r>
              <a:rPr lang="pt-BR" dirty="0" err="1" smtClean="0"/>
              <a:t>I</a:t>
            </a:r>
            <a:r>
              <a:rPr lang="pt-BR" dirty="0" smtClean="0"/>
              <a:t> </a:t>
            </a:r>
            <a:r>
              <a:rPr lang="pt-BR" dirty="0" err="1" smtClean="0"/>
              <a:t>looked</a:t>
            </a:r>
            <a:r>
              <a:rPr lang="pt-BR" dirty="0" smtClean="0"/>
              <a:t> </a:t>
            </a:r>
            <a:r>
              <a:rPr lang="pt-BR" dirty="0" err="1" smtClean="0"/>
              <a:t>at</a:t>
            </a:r>
            <a:r>
              <a:rPr lang="pt-BR" dirty="0" smtClean="0"/>
              <a:t> </a:t>
            </a:r>
            <a:r>
              <a:rPr lang="pt-BR" dirty="0" err="1" smtClean="0"/>
              <a:t>my</a:t>
            </a:r>
            <a:r>
              <a:rPr lang="pt-BR" dirty="0" smtClean="0"/>
              <a:t> data</a:t>
            </a:r>
            <a:r>
              <a:rPr lang="pt-BR" baseline="0" dirty="0" smtClean="0"/>
              <a:t> </a:t>
            </a:r>
            <a:r>
              <a:rPr lang="pt-BR" baseline="0" dirty="0" err="1" smtClean="0"/>
              <a:t>and</a:t>
            </a:r>
            <a:r>
              <a:rPr lang="pt-BR" baseline="0" dirty="0" smtClean="0"/>
              <a:t> </a:t>
            </a:r>
            <a:r>
              <a:rPr lang="pt-BR" baseline="0" dirty="0" err="1" smtClean="0"/>
              <a:t>realized</a:t>
            </a:r>
            <a:r>
              <a:rPr lang="pt-BR" baseline="0" dirty="0" smtClean="0"/>
              <a:t>: </a:t>
            </a:r>
            <a:r>
              <a:rPr lang="pt-BR" baseline="0" dirty="0" err="1" smtClean="0"/>
              <a:t>there</a:t>
            </a:r>
            <a:r>
              <a:rPr lang="pt-BR" baseline="0" dirty="0" smtClean="0"/>
              <a:t> </a:t>
            </a:r>
            <a:r>
              <a:rPr lang="pt-BR" baseline="0" dirty="0" err="1" smtClean="0"/>
              <a:t>is</a:t>
            </a:r>
            <a:r>
              <a:rPr lang="pt-BR" baseline="0" dirty="0" smtClean="0"/>
              <a:t> </a:t>
            </a:r>
            <a:r>
              <a:rPr lang="pt-BR" baseline="0" dirty="0" err="1" smtClean="0"/>
              <a:t>not</a:t>
            </a:r>
            <a:r>
              <a:rPr lang="pt-BR" baseline="0" dirty="0" smtClean="0"/>
              <a:t> </a:t>
            </a:r>
            <a:r>
              <a:rPr lang="pt-BR" baseline="0" dirty="0" err="1" smtClean="0"/>
              <a:t>even</a:t>
            </a:r>
            <a:r>
              <a:rPr lang="pt-BR" baseline="0" dirty="0" smtClean="0"/>
              <a:t> </a:t>
            </a:r>
            <a:r>
              <a:rPr lang="pt-BR" baseline="0" dirty="0" err="1" smtClean="0"/>
              <a:t>one</a:t>
            </a:r>
            <a:r>
              <a:rPr lang="pt-BR" baseline="0" dirty="0" smtClean="0"/>
              <a:t> single </a:t>
            </a:r>
            <a:r>
              <a:rPr lang="pt-BR" baseline="0" dirty="0" err="1" smtClean="0"/>
              <a:t>complaint</a:t>
            </a:r>
            <a:r>
              <a:rPr lang="pt-BR" baseline="0" dirty="0" smtClean="0"/>
              <a:t> in 2012 </a:t>
            </a:r>
            <a:r>
              <a:rPr lang="pt-BR" baseline="0" dirty="0" err="1" smtClean="0"/>
              <a:t>and</a:t>
            </a:r>
            <a:r>
              <a:rPr lang="pt-BR" baseline="0" dirty="0" smtClean="0"/>
              <a:t> 2013.</a:t>
            </a:r>
          </a:p>
          <a:p>
            <a:r>
              <a:rPr lang="pt-BR" baseline="0" dirty="0" err="1" smtClean="0"/>
              <a:t>Obviously</a:t>
            </a:r>
            <a:r>
              <a:rPr lang="pt-BR" baseline="0" dirty="0" smtClean="0"/>
              <a:t> </a:t>
            </a:r>
            <a:r>
              <a:rPr lang="pt-BR" baseline="0" dirty="0" err="1" smtClean="0"/>
              <a:t>this</a:t>
            </a:r>
            <a:r>
              <a:rPr lang="pt-BR" baseline="0" dirty="0" smtClean="0"/>
              <a:t> </a:t>
            </a:r>
            <a:r>
              <a:rPr lang="pt-BR" baseline="0" dirty="0" err="1" smtClean="0"/>
              <a:t>graph</a:t>
            </a:r>
            <a:r>
              <a:rPr lang="pt-BR" baseline="0" dirty="0" smtClean="0"/>
              <a:t> does </a:t>
            </a:r>
            <a:r>
              <a:rPr lang="pt-BR" baseline="0" dirty="0" err="1" smtClean="0"/>
              <a:t>not</a:t>
            </a:r>
            <a:r>
              <a:rPr lang="pt-BR" baseline="0" dirty="0" smtClean="0"/>
              <a:t> look </a:t>
            </a:r>
            <a:r>
              <a:rPr lang="pt-BR" baseline="0" dirty="0" err="1" smtClean="0"/>
              <a:t>right</a:t>
            </a:r>
            <a:r>
              <a:rPr lang="pt-BR" baseline="0" dirty="0" smtClean="0"/>
              <a:t> --- </a:t>
            </a:r>
            <a:r>
              <a:rPr lang="pt-BR" baseline="0" dirty="0" err="1" smtClean="0"/>
              <a:t>Socrata</a:t>
            </a:r>
            <a:r>
              <a:rPr lang="pt-BR" baseline="0" dirty="0" smtClean="0"/>
              <a:t> </a:t>
            </a:r>
            <a:r>
              <a:rPr lang="pt-BR" baseline="0" dirty="0" err="1" smtClean="0"/>
              <a:t>problem</a:t>
            </a:r>
            <a:r>
              <a:rPr lang="pt-BR" baseline="0" dirty="0" smtClean="0"/>
              <a:t>?</a:t>
            </a:r>
          </a:p>
          <a:p>
            <a:endParaRPr lang="pt-BR" baseline="0" dirty="0" smtClean="0"/>
          </a:p>
          <a:p>
            <a:r>
              <a:rPr lang="pt-BR" baseline="0" dirty="0" smtClean="0"/>
              <a:t>It </a:t>
            </a:r>
            <a:r>
              <a:rPr lang="pt-BR" baseline="0" dirty="0" err="1" smtClean="0"/>
              <a:t>seems</a:t>
            </a:r>
            <a:r>
              <a:rPr lang="pt-BR" baseline="0" dirty="0" smtClean="0"/>
              <a:t> </a:t>
            </a:r>
            <a:r>
              <a:rPr lang="pt-BR" baseline="0" dirty="0" err="1" smtClean="0"/>
              <a:t>like</a:t>
            </a:r>
            <a:r>
              <a:rPr lang="pt-BR" baseline="0" dirty="0" smtClean="0"/>
              <a:t> </a:t>
            </a:r>
            <a:r>
              <a:rPr lang="pt-BR" baseline="0" dirty="0" err="1" smtClean="0"/>
              <a:t>there</a:t>
            </a:r>
            <a:r>
              <a:rPr lang="pt-BR" baseline="0" dirty="0" smtClean="0"/>
              <a:t> </a:t>
            </a:r>
            <a:r>
              <a:rPr lang="pt-BR" baseline="0" dirty="0" err="1" smtClean="0"/>
              <a:t>is</a:t>
            </a:r>
            <a:r>
              <a:rPr lang="pt-BR" baseline="0" dirty="0" smtClean="0"/>
              <a:t> a big </a:t>
            </a:r>
            <a:r>
              <a:rPr lang="pt-BR" baseline="0" dirty="0" err="1" smtClean="0"/>
              <a:t>jump</a:t>
            </a:r>
            <a:r>
              <a:rPr lang="pt-BR" baseline="0" dirty="0" smtClean="0"/>
              <a:t> </a:t>
            </a:r>
            <a:r>
              <a:rPr lang="pt-BR" baseline="0" dirty="0" err="1" smtClean="0"/>
              <a:t>from</a:t>
            </a:r>
            <a:r>
              <a:rPr lang="pt-BR" baseline="0" dirty="0" smtClean="0"/>
              <a:t> 2014 </a:t>
            </a:r>
            <a:r>
              <a:rPr lang="pt-BR" baseline="0" dirty="0" err="1" smtClean="0"/>
              <a:t>to</a:t>
            </a:r>
            <a:r>
              <a:rPr lang="pt-BR" baseline="0" dirty="0" smtClean="0"/>
              <a:t> 2015, </a:t>
            </a:r>
            <a:r>
              <a:rPr lang="pt-BR" baseline="0" dirty="0" err="1" smtClean="0"/>
              <a:t>but</a:t>
            </a:r>
            <a:r>
              <a:rPr lang="pt-BR" baseline="0" dirty="0" smtClean="0"/>
              <a:t> </a:t>
            </a:r>
            <a:r>
              <a:rPr lang="pt-BR" baseline="0" dirty="0" err="1" smtClean="0"/>
              <a:t>could</a:t>
            </a:r>
            <a:r>
              <a:rPr lang="pt-BR" baseline="0" dirty="0" smtClean="0"/>
              <a:t> it </a:t>
            </a:r>
            <a:r>
              <a:rPr lang="pt-BR" baseline="0" dirty="0" err="1" smtClean="0"/>
              <a:t>be</a:t>
            </a:r>
            <a:r>
              <a:rPr lang="pt-BR" baseline="0" dirty="0" smtClean="0"/>
              <a:t> </a:t>
            </a:r>
            <a:r>
              <a:rPr lang="pt-BR" baseline="0" dirty="0" err="1" smtClean="0"/>
              <a:t>that</a:t>
            </a:r>
            <a:r>
              <a:rPr lang="pt-BR" baseline="0" dirty="0" smtClean="0"/>
              <a:t> some </a:t>
            </a:r>
            <a:r>
              <a:rPr lang="pt-BR" baseline="0" dirty="0" err="1" smtClean="0"/>
              <a:t>of</a:t>
            </a:r>
            <a:r>
              <a:rPr lang="pt-BR" baseline="0" dirty="0" smtClean="0"/>
              <a:t> </a:t>
            </a:r>
            <a:r>
              <a:rPr lang="pt-BR" baseline="0" dirty="0" err="1" smtClean="0"/>
              <a:t>the</a:t>
            </a:r>
            <a:r>
              <a:rPr lang="pt-BR" baseline="0" dirty="0" smtClean="0"/>
              <a:t> data </a:t>
            </a:r>
            <a:r>
              <a:rPr lang="pt-BR" baseline="0" dirty="0" err="1" smtClean="0"/>
              <a:t>from</a:t>
            </a:r>
            <a:r>
              <a:rPr lang="pt-BR" baseline="0" dirty="0" smtClean="0"/>
              <a:t> 2014 </a:t>
            </a:r>
            <a:r>
              <a:rPr lang="pt-BR" baseline="0" dirty="0" err="1" smtClean="0"/>
              <a:t>got</a:t>
            </a:r>
            <a:r>
              <a:rPr lang="pt-BR" baseline="0" dirty="0" smtClean="0"/>
              <a:t> </a:t>
            </a:r>
            <a:r>
              <a:rPr lang="pt-BR" baseline="0" dirty="0" err="1" smtClean="0"/>
              <a:t>lost</a:t>
            </a:r>
            <a:r>
              <a:rPr lang="pt-BR" baseline="0" dirty="0" smtClean="0"/>
              <a:t> too?</a:t>
            </a:r>
          </a:p>
        </p:txBody>
      </p:sp>
      <p:sp>
        <p:nvSpPr>
          <p:cNvPr id="4" name="Slide Number Placeholder 3"/>
          <p:cNvSpPr>
            <a:spLocks noGrp="1"/>
          </p:cNvSpPr>
          <p:nvPr>
            <p:ph type="sldNum" sz="quarter" idx="10"/>
          </p:nvPr>
        </p:nvSpPr>
        <p:spPr/>
        <p:txBody>
          <a:bodyPr/>
          <a:lstStyle/>
          <a:p>
            <a:fld id="{3CF741E6-A98A-8741-992F-AE48ACE63855}" type="slidenum">
              <a:rPr lang="en-US" smtClean="0"/>
              <a:t>31</a:t>
            </a:fld>
            <a:endParaRPr lang="en-US"/>
          </a:p>
        </p:txBody>
      </p:sp>
    </p:spTree>
    <p:extLst>
      <p:ext uri="{BB962C8B-B14F-4D97-AF65-F5344CB8AC3E}">
        <p14:creationId xmlns:p14="http://schemas.microsoft.com/office/powerpoint/2010/main" val="1204708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Potholes are a cyclical problem in NYC</a:t>
            </a:r>
            <a:r>
              <a:rPr lang="is-IS" dirty="0" smtClean="0"/>
              <a:t>…every</a:t>
            </a:r>
            <a:r>
              <a:rPr lang="is-IS" baseline="0" dirty="0" smtClean="0"/>
              <a:t> winter potholes are formed due to fissures on the ground caused by low temperatures.</a:t>
            </a:r>
          </a:p>
          <a:p>
            <a:r>
              <a:rPr lang="is-IS" baseline="0" dirty="0" smtClean="0"/>
              <a:t>They can only be fixed when the weather warms up, during the Spring, which can be dangerous and troublesome.</a:t>
            </a:r>
          </a:p>
          <a:p>
            <a:endParaRPr lang="is-IS" baseline="0" dirty="0" smtClean="0"/>
          </a:p>
        </p:txBody>
      </p:sp>
      <p:sp>
        <p:nvSpPr>
          <p:cNvPr id="4" name="Slide Number Placeholder 3"/>
          <p:cNvSpPr>
            <a:spLocks noGrp="1"/>
          </p:cNvSpPr>
          <p:nvPr>
            <p:ph type="sldNum" sz="quarter" idx="10"/>
          </p:nvPr>
        </p:nvSpPr>
        <p:spPr/>
        <p:txBody>
          <a:bodyPr/>
          <a:lstStyle/>
          <a:p>
            <a:fld id="{3CF741E6-A98A-8741-992F-AE48ACE63855}" type="slidenum">
              <a:rPr lang="en-US" smtClean="0"/>
              <a:t>32</a:t>
            </a:fld>
            <a:endParaRPr lang="en-US"/>
          </a:p>
        </p:txBody>
      </p:sp>
    </p:spTree>
    <p:extLst>
      <p:ext uri="{BB962C8B-B14F-4D97-AF65-F5344CB8AC3E}">
        <p14:creationId xmlns:p14="http://schemas.microsoft.com/office/powerpoint/2010/main" val="736199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article in the NYC was highlighting the amount of money spent by the city in settlements related to potholes causing injury and damages.</a:t>
            </a:r>
          </a:p>
          <a:p>
            <a:r>
              <a:rPr lang="en-US" baseline="0" dirty="0" smtClean="0"/>
              <a:t>According to this article, the city is only liable for damage or injuries caused by potholes that it knows of ---either because workers have found them or because they have been reported.</a:t>
            </a:r>
            <a:r>
              <a:rPr lang="en-US" baseline="0" dirty="0"/>
              <a:t> </a:t>
            </a:r>
            <a:r>
              <a:rPr lang="en-US" baseline="0" dirty="0" smtClean="0"/>
              <a:t>This shows how important of a tool 311 can be</a:t>
            </a:r>
          </a:p>
        </p:txBody>
      </p:sp>
      <p:sp>
        <p:nvSpPr>
          <p:cNvPr id="4" name="Slide Number Placeholder 3"/>
          <p:cNvSpPr>
            <a:spLocks noGrp="1"/>
          </p:cNvSpPr>
          <p:nvPr>
            <p:ph type="sldNum" sz="quarter" idx="10"/>
          </p:nvPr>
        </p:nvSpPr>
        <p:spPr/>
        <p:txBody>
          <a:bodyPr/>
          <a:lstStyle/>
          <a:p>
            <a:fld id="{3CF741E6-A98A-8741-992F-AE48ACE63855}" type="slidenum">
              <a:rPr lang="en-US" smtClean="0"/>
              <a:t>33</a:t>
            </a:fld>
            <a:endParaRPr lang="en-US"/>
          </a:p>
        </p:txBody>
      </p:sp>
    </p:spTree>
    <p:extLst>
      <p:ext uri="{BB962C8B-B14F-4D97-AF65-F5344CB8AC3E}">
        <p14:creationId xmlns:p14="http://schemas.microsoft.com/office/powerpoint/2010/main" val="125752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34</a:t>
            </a:fld>
            <a:endParaRPr lang="en-US"/>
          </a:p>
        </p:txBody>
      </p:sp>
    </p:spTree>
    <p:extLst>
      <p:ext uri="{BB962C8B-B14F-4D97-AF65-F5344CB8AC3E}">
        <p14:creationId xmlns:p14="http://schemas.microsoft.com/office/powerpoint/2010/main" val="533172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Midtown</a:t>
            </a:r>
            <a:r>
              <a:rPr lang="pt-BR" baseline="0" dirty="0" smtClean="0"/>
              <a:t> </a:t>
            </a:r>
            <a:r>
              <a:rPr lang="pt-BR" baseline="0" dirty="0" err="1" smtClean="0"/>
              <a:t>is</a:t>
            </a:r>
            <a:r>
              <a:rPr lang="pt-BR" baseline="0" dirty="0" smtClean="0"/>
              <a:t> a </a:t>
            </a:r>
            <a:r>
              <a:rPr lang="pt-BR" baseline="0" dirty="0" err="1" smtClean="0"/>
              <a:t>very</a:t>
            </a:r>
            <a:r>
              <a:rPr lang="pt-BR" baseline="0" dirty="0" smtClean="0"/>
              <a:t> </a:t>
            </a:r>
            <a:r>
              <a:rPr lang="pt-BR" baseline="0" dirty="0" err="1" smtClean="0"/>
              <a:t>noisy</a:t>
            </a:r>
            <a:r>
              <a:rPr lang="pt-BR" baseline="0" dirty="0" smtClean="0"/>
              <a:t> </a:t>
            </a:r>
            <a:r>
              <a:rPr lang="pt-BR" baseline="0" dirty="0" err="1" smtClean="0"/>
              <a:t>area</a:t>
            </a:r>
            <a:r>
              <a:rPr lang="pt-BR" baseline="0" dirty="0" smtClean="0"/>
              <a:t>. A </a:t>
            </a:r>
            <a:r>
              <a:rPr lang="pt-BR" baseline="0" dirty="0" err="1" smtClean="0"/>
              <a:t>lot</a:t>
            </a:r>
            <a:r>
              <a:rPr lang="pt-BR" baseline="0" dirty="0" smtClean="0"/>
              <a:t> </a:t>
            </a:r>
            <a:r>
              <a:rPr lang="pt-BR" baseline="0" dirty="0" err="1" smtClean="0"/>
              <a:t>of</a:t>
            </a:r>
            <a:r>
              <a:rPr lang="pt-BR" baseline="0" dirty="0" smtClean="0"/>
              <a:t> </a:t>
            </a:r>
            <a:r>
              <a:rPr lang="pt-BR" baseline="0" dirty="0" err="1" smtClean="0"/>
              <a:t>construction</a:t>
            </a:r>
            <a:r>
              <a:rPr lang="pt-BR" baseline="0" dirty="0" smtClean="0"/>
              <a:t>...A </a:t>
            </a:r>
            <a:r>
              <a:rPr lang="pt-BR" baseline="0" dirty="0" err="1" smtClean="0"/>
              <a:t>lot</a:t>
            </a:r>
            <a:r>
              <a:rPr lang="pt-BR" baseline="0" dirty="0" smtClean="0"/>
              <a:t> </a:t>
            </a:r>
            <a:r>
              <a:rPr lang="pt-BR" baseline="0" dirty="0" err="1" smtClean="0"/>
              <a:t>going</a:t>
            </a:r>
            <a:r>
              <a:rPr lang="pt-BR" baseline="0" dirty="0" smtClean="0"/>
              <a:t> </a:t>
            </a:r>
            <a:r>
              <a:rPr lang="pt-BR" baseline="0" dirty="0" err="1" smtClean="0"/>
              <a:t>on</a:t>
            </a:r>
            <a:r>
              <a:rPr lang="pt-BR" baseline="0" dirty="0" smtClean="0"/>
              <a:t>, late hours. The </a:t>
            </a:r>
            <a:r>
              <a:rPr lang="pt-BR" baseline="0" dirty="0" err="1" smtClean="0"/>
              <a:t>warmer</a:t>
            </a:r>
            <a:r>
              <a:rPr lang="pt-BR" baseline="0" dirty="0" smtClean="0"/>
              <a:t> </a:t>
            </a:r>
            <a:r>
              <a:rPr lang="pt-BR" baseline="0" dirty="0" err="1" smtClean="0"/>
              <a:t>months</a:t>
            </a:r>
            <a:r>
              <a:rPr lang="pt-BR" baseline="0" dirty="0" smtClean="0"/>
              <a:t> </a:t>
            </a:r>
            <a:r>
              <a:rPr lang="pt-BR" baseline="0" dirty="0" err="1" smtClean="0"/>
              <a:t>have</a:t>
            </a:r>
            <a:r>
              <a:rPr lang="pt-BR" baseline="0" dirty="0" smtClean="0"/>
              <a:t> more </a:t>
            </a:r>
            <a:r>
              <a:rPr lang="pt-BR" baseline="0" dirty="0" err="1" smtClean="0"/>
              <a:t>noise</a:t>
            </a:r>
            <a:r>
              <a:rPr lang="pt-BR" baseline="0" dirty="0" smtClean="0"/>
              <a:t>, as </a:t>
            </a:r>
            <a:r>
              <a:rPr lang="pt-BR" baseline="0" dirty="0" err="1" smtClean="0"/>
              <a:t>expected</a:t>
            </a:r>
            <a:r>
              <a:rPr lang="pt-BR" baseline="0" dirty="0" smtClean="0"/>
              <a:t>, </a:t>
            </a:r>
            <a:r>
              <a:rPr lang="pt-BR" baseline="0" dirty="0" err="1" smtClean="0"/>
              <a:t>since</a:t>
            </a:r>
            <a:r>
              <a:rPr lang="pt-BR" baseline="0" dirty="0" smtClean="0"/>
              <a:t> </a:t>
            </a:r>
            <a:r>
              <a:rPr lang="pt-BR" baseline="0" dirty="0" err="1" smtClean="0"/>
              <a:t>people’s</a:t>
            </a:r>
            <a:r>
              <a:rPr lang="pt-BR" baseline="0" dirty="0" smtClean="0"/>
              <a:t> </a:t>
            </a:r>
            <a:r>
              <a:rPr lang="pt-BR" baseline="0" dirty="0" err="1" smtClean="0"/>
              <a:t>spend</a:t>
            </a:r>
            <a:r>
              <a:rPr lang="pt-BR" baseline="0" dirty="0" smtClean="0"/>
              <a:t> time </a:t>
            </a:r>
            <a:r>
              <a:rPr lang="pt-BR" baseline="0" dirty="0" err="1" smtClean="0"/>
              <a:t>outside</a:t>
            </a:r>
            <a:r>
              <a:rPr lang="pt-BR" baseline="0" dirty="0" smtClean="0"/>
              <a:t>.</a:t>
            </a:r>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35</a:t>
            </a:fld>
            <a:endParaRPr lang="en-US"/>
          </a:p>
        </p:txBody>
      </p:sp>
    </p:spTree>
    <p:extLst>
      <p:ext uri="{BB962C8B-B14F-4D97-AF65-F5344CB8AC3E}">
        <p14:creationId xmlns:p14="http://schemas.microsoft.com/office/powerpoint/2010/main" val="525256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These</a:t>
            </a:r>
            <a:r>
              <a:rPr lang="pt-BR" dirty="0" smtClean="0"/>
              <a:t> are </a:t>
            </a:r>
            <a:r>
              <a:rPr lang="pt-BR" dirty="0" err="1" smtClean="0"/>
              <a:t>the</a:t>
            </a:r>
            <a:r>
              <a:rPr lang="pt-BR" dirty="0" smtClean="0"/>
              <a:t> top 3 </a:t>
            </a:r>
            <a:r>
              <a:rPr lang="pt-BR" dirty="0" err="1" smtClean="0"/>
              <a:t>loud</a:t>
            </a:r>
            <a:r>
              <a:rPr lang="pt-BR" baseline="0" dirty="0" smtClean="0"/>
              <a:t> </a:t>
            </a:r>
            <a:r>
              <a:rPr lang="pt-BR" baseline="0" dirty="0" err="1" smtClean="0"/>
              <a:t>music</a:t>
            </a:r>
            <a:r>
              <a:rPr lang="pt-BR" baseline="0" dirty="0" smtClean="0"/>
              <a:t> / </a:t>
            </a:r>
            <a:r>
              <a:rPr lang="pt-BR" baseline="0" dirty="0" err="1" smtClean="0"/>
              <a:t>party</a:t>
            </a:r>
            <a:r>
              <a:rPr lang="pt-BR" baseline="0" dirty="0" smtClean="0"/>
              <a:t> </a:t>
            </a:r>
            <a:r>
              <a:rPr lang="pt-BR" baseline="0" dirty="0" err="1" smtClean="0"/>
              <a:t>complaint</a:t>
            </a:r>
            <a:r>
              <a:rPr lang="pt-BR" baseline="0" dirty="0" smtClean="0"/>
              <a:t> </a:t>
            </a:r>
            <a:r>
              <a:rPr lang="pt-BR" baseline="0" dirty="0" err="1" smtClean="0"/>
              <a:t>locations</a:t>
            </a:r>
            <a:r>
              <a:rPr lang="pt-BR" baseline="0" dirty="0" smtClean="0"/>
              <a:t>.</a:t>
            </a:r>
          </a:p>
          <a:p>
            <a:r>
              <a:rPr lang="pt-BR" baseline="0" dirty="0" smtClean="0"/>
              <a:t>The </a:t>
            </a:r>
            <a:r>
              <a:rPr lang="pt-BR" baseline="0" dirty="0" err="1" smtClean="0"/>
              <a:t>first</a:t>
            </a:r>
            <a:r>
              <a:rPr lang="pt-BR" baseline="0" dirty="0" smtClean="0"/>
              <a:t> </a:t>
            </a:r>
            <a:r>
              <a:rPr lang="pt-BR" baseline="0" dirty="0" err="1" smtClean="0"/>
              <a:t>is</a:t>
            </a:r>
            <a:r>
              <a:rPr lang="pt-BR" baseline="0" dirty="0" smtClean="0"/>
              <a:t> </a:t>
            </a:r>
            <a:r>
              <a:rPr lang="pt-BR" baseline="0" dirty="0" err="1" smtClean="0"/>
              <a:t>this</a:t>
            </a:r>
            <a:r>
              <a:rPr lang="pt-BR" baseline="0" dirty="0" smtClean="0"/>
              <a:t> </a:t>
            </a:r>
            <a:r>
              <a:rPr lang="pt-BR" baseline="0" dirty="0" err="1" smtClean="0"/>
              <a:t>club</a:t>
            </a:r>
            <a:r>
              <a:rPr lang="pt-BR" baseline="0" dirty="0" smtClean="0"/>
              <a:t> </a:t>
            </a:r>
            <a:r>
              <a:rPr lang="pt-BR" baseline="0" dirty="0" err="1" smtClean="0"/>
              <a:t>called</a:t>
            </a:r>
            <a:r>
              <a:rPr lang="pt-BR" baseline="0" dirty="0" smtClean="0"/>
              <a:t> </a:t>
            </a:r>
            <a:r>
              <a:rPr lang="pt-BR" baseline="0" dirty="0" err="1" smtClean="0"/>
              <a:t>the</a:t>
            </a:r>
            <a:r>
              <a:rPr lang="pt-BR" baseline="0" dirty="0" smtClean="0"/>
              <a:t> </a:t>
            </a:r>
            <a:r>
              <a:rPr lang="pt-BR" baseline="0" dirty="0" err="1" smtClean="0"/>
              <a:t>attic</a:t>
            </a:r>
            <a:r>
              <a:rPr lang="pt-BR" baseline="0" dirty="0" smtClean="0"/>
              <a:t>. </a:t>
            </a:r>
            <a:r>
              <a:rPr lang="pt-BR" baseline="0" dirty="0" err="1" smtClean="0"/>
              <a:t>This</a:t>
            </a:r>
            <a:r>
              <a:rPr lang="pt-BR" baseline="0" dirty="0" smtClean="0"/>
              <a:t> </a:t>
            </a:r>
            <a:r>
              <a:rPr lang="pt-BR" baseline="0" dirty="0" err="1" smtClean="0"/>
              <a:t>kind</a:t>
            </a:r>
            <a:r>
              <a:rPr lang="pt-BR" baseline="0" dirty="0" smtClean="0"/>
              <a:t> </a:t>
            </a:r>
            <a:r>
              <a:rPr lang="pt-BR" baseline="0" dirty="0" err="1" smtClean="0"/>
              <a:t>of</a:t>
            </a:r>
            <a:r>
              <a:rPr lang="pt-BR" baseline="0" dirty="0" smtClean="0"/>
              <a:t> </a:t>
            </a:r>
            <a:r>
              <a:rPr lang="pt-BR" baseline="0" dirty="0" err="1" smtClean="0"/>
              <a:t>information</a:t>
            </a:r>
            <a:r>
              <a:rPr lang="pt-BR" baseline="0" dirty="0" smtClean="0"/>
              <a:t> </a:t>
            </a:r>
            <a:r>
              <a:rPr lang="pt-BR" baseline="0" dirty="0" err="1" smtClean="0"/>
              <a:t>can</a:t>
            </a:r>
            <a:r>
              <a:rPr lang="pt-BR" baseline="0" dirty="0" smtClean="0"/>
              <a:t> </a:t>
            </a:r>
            <a:r>
              <a:rPr lang="pt-BR" baseline="0" dirty="0" err="1" smtClean="0"/>
              <a:t>be</a:t>
            </a:r>
            <a:r>
              <a:rPr lang="pt-BR" baseline="0" dirty="0" smtClean="0"/>
              <a:t> </a:t>
            </a:r>
            <a:r>
              <a:rPr lang="pt-BR" baseline="0" dirty="0" err="1" smtClean="0"/>
              <a:t>very</a:t>
            </a:r>
            <a:r>
              <a:rPr lang="pt-BR" baseline="0" dirty="0" smtClean="0"/>
              <a:t> </a:t>
            </a:r>
            <a:r>
              <a:rPr lang="pt-BR" baseline="0" dirty="0" err="1" smtClean="0"/>
              <a:t>useful</a:t>
            </a:r>
            <a:r>
              <a:rPr lang="pt-BR" baseline="0" dirty="0" smtClean="0"/>
              <a:t> for </a:t>
            </a:r>
            <a:r>
              <a:rPr lang="pt-BR" baseline="0" dirty="0" err="1" smtClean="0"/>
              <a:t>CBs</a:t>
            </a:r>
            <a:r>
              <a:rPr lang="pt-BR" baseline="0" dirty="0" smtClean="0"/>
              <a:t> </a:t>
            </a:r>
            <a:r>
              <a:rPr lang="pt-BR" baseline="0" dirty="0" err="1" smtClean="0"/>
              <a:t>since</a:t>
            </a:r>
            <a:r>
              <a:rPr lang="pt-BR" baseline="0" dirty="0" smtClean="0"/>
              <a:t> it </a:t>
            </a:r>
            <a:r>
              <a:rPr lang="pt-BR" baseline="0" dirty="0" err="1" smtClean="0"/>
              <a:t>can</a:t>
            </a:r>
            <a:r>
              <a:rPr lang="pt-BR" baseline="0" dirty="0" smtClean="0"/>
              <a:t> help </a:t>
            </a:r>
            <a:r>
              <a:rPr lang="pt-BR" baseline="0" dirty="0" err="1" smtClean="0"/>
              <a:t>them</a:t>
            </a:r>
            <a:r>
              <a:rPr lang="pt-BR" baseline="0" dirty="0" smtClean="0"/>
              <a:t> </a:t>
            </a:r>
            <a:r>
              <a:rPr lang="pt-BR" baseline="0" dirty="0" err="1" smtClean="0"/>
              <a:t>assess</a:t>
            </a:r>
            <a:r>
              <a:rPr lang="pt-BR" baseline="0" dirty="0" smtClean="0"/>
              <a:t> </a:t>
            </a:r>
            <a:r>
              <a:rPr lang="pt-BR" baseline="0" dirty="0" err="1" smtClean="0"/>
              <a:t>if</a:t>
            </a:r>
            <a:r>
              <a:rPr lang="pt-BR" baseline="0" dirty="0" smtClean="0"/>
              <a:t> </a:t>
            </a:r>
            <a:r>
              <a:rPr lang="pt-BR" baseline="0" dirty="0" err="1" smtClean="0"/>
              <a:t>they</a:t>
            </a:r>
            <a:r>
              <a:rPr lang="pt-BR" baseline="0" dirty="0" smtClean="0"/>
              <a:t> </a:t>
            </a:r>
            <a:r>
              <a:rPr lang="pt-BR" baseline="0" dirty="0" err="1" smtClean="0"/>
              <a:t>should</a:t>
            </a:r>
            <a:r>
              <a:rPr lang="pt-BR" baseline="0" dirty="0" smtClean="0"/>
              <a:t> </a:t>
            </a:r>
            <a:r>
              <a:rPr lang="pt-BR" baseline="0" dirty="0" err="1" smtClean="0"/>
              <a:t>keep</a:t>
            </a:r>
            <a:r>
              <a:rPr lang="pt-BR" baseline="0" dirty="0" smtClean="0"/>
              <a:t> </a:t>
            </a:r>
            <a:r>
              <a:rPr lang="pt-BR" baseline="0" dirty="0" err="1" smtClean="0"/>
              <a:t>their</a:t>
            </a:r>
            <a:r>
              <a:rPr lang="pt-BR" baseline="0" dirty="0" smtClean="0"/>
              <a:t> </a:t>
            </a:r>
            <a:r>
              <a:rPr lang="pt-BR" baseline="0" dirty="0" err="1" smtClean="0"/>
              <a:t>liquor</a:t>
            </a:r>
            <a:r>
              <a:rPr lang="pt-BR" baseline="0" dirty="0" smtClean="0"/>
              <a:t> </a:t>
            </a:r>
            <a:r>
              <a:rPr lang="pt-BR" baseline="0" dirty="0" err="1" smtClean="0"/>
              <a:t>license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36</a:t>
            </a:fld>
            <a:endParaRPr lang="en-US"/>
          </a:p>
        </p:txBody>
      </p:sp>
    </p:spTree>
    <p:extLst>
      <p:ext uri="{BB962C8B-B14F-4D97-AF65-F5344CB8AC3E}">
        <p14:creationId xmlns:p14="http://schemas.microsoft.com/office/powerpoint/2010/main" val="884762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These</a:t>
            </a:r>
            <a:r>
              <a:rPr lang="pt-BR" dirty="0" smtClean="0"/>
              <a:t> are </a:t>
            </a:r>
            <a:r>
              <a:rPr lang="pt-BR" dirty="0" err="1" smtClean="0"/>
              <a:t>the</a:t>
            </a:r>
            <a:r>
              <a:rPr lang="pt-BR" dirty="0" smtClean="0"/>
              <a:t> top 3 </a:t>
            </a:r>
            <a:r>
              <a:rPr lang="pt-BR" dirty="0" err="1" smtClean="0"/>
              <a:t>locations</a:t>
            </a:r>
            <a:r>
              <a:rPr lang="pt-BR" dirty="0" smtClean="0"/>
              <a:t> for </a:t>
            </a:r>
            <a:r>
              <a:rPr lang="pt-BR" dirty="0" err="1" smtClean="0"/>
              <a:t>construction</a:t>
            </a:r>
            <a:r>
              <a:rPr lang="pt-BR" dirty="0" smtClean="0"/>
              <a:t> </a:t>
            </a:r>
            <a:r>
              <a:rPr lang="pt-BR" dirty="0" err="1" smtClean="0"/>
              <a:t>noise</a:t>
            </a:r>
            <a:r>
              <a:rPr lang="pt-BR" dirty="0" smtClean="0"/>
              <a:t>. The </a:t>
            </a:r>
            <a:r>
              <a:rPr lang="pt-BR" dirty="0" err="1" smtClean="0"/>
              <a:t>location</a:t>
            </a:r>
            <a:r>
              <a:rPr lang="pt-BR" baseline="0" dirty="0" smtClean="0"/>
              <a:t> in 25 </a:t>
            </a:r>
            <a:r>
              <a:rPr lang="pt-BR" baseline="0" dirty="0" err="1" smtClean="0"/>
              <a:t>west</a:t>
            </a:r>
            <a:r>
              <a:rPr lang="pt-BR" baseline="0" dirty="0" smtClean="0"/>
              <a:t> 38 </a:t>
            </a:r>
            <a:r>
              <a:rPr lang="pt-BR" baseline="0" dirty="0" err="1" smtClean="0"/>
              <a:t>was</a:t>
            </a:r>
            <a:r>
              <a:rPr lang="pt-BR" baseline="0" dirty="0" smtClean="0"/>
              <a:t> </a:t>
            </a:r>
            <a:r>
              <a:rPr lang="pt-BR" baseline="0" dirty="0" err="1" smtClean="0"/>
              <a:t>actually</a:t>
            </a:r>
            <a:r>
              <a:rPr lang="pt-BR" baseline="0" dirty="0" smtClean="0"/>
              <a:t> </a:t>
            </a:r>
            <a:r>
              <a:rPr lang="pt-BR" baseline="0" dirty="0" err="1" smtClean="0"/>
              <a:t>on</a:t>
            </a:r>
            <a:r>
              <a:rPr lang="pt-BR" baseline="0" dirty="0" smtClean="0"/>
              <a:t> </a:t>
            </a:r>
            <a:r>
              <a:rPr lang="pt-BR" baseline="0" dirty="0" err="1" smtClean="0"/>
              <a:t>the</a:t>
            </a:r>
            <a:r>
              <a:rPr lang="pt-BR" baseline="0" dirty="0" smtClean="0"/>
              <a:t> </a:t>
            </a:r>
            <a:r>
              <a:rPr lang="pt-BR" baseline="0" dirty="0" err="1" smtClean="0"/>
              <a:t>news</a:t>
            </a:r>
            <a:r>
              <a:rPr lang="pt-BR" baseline="0" dirty="0" smtClean="0"/>
              <a:t> for a </a:t>
            </a:r>
            <a:r>
              <a:rPr lang="pt-BR" baseline="0" dirty="0" err="1" smtClean="0"/>
              <a:t>horrible</a:t>
            </a:r>
            <a:r>
              <a:rPr lang="pt-BR" baseline="0" dirty="0" smtClean="0"/>
              <a:t> </a:t>
            </a:r>
            <a:r>
              <a:rPr lang="pt-BR" baseline="0" dirty="0" err="1" smtClean="0"/>
              <a:t>accident</a:t>
            </a:r>
            <a:r>
              <a:rPr lang="pt-BR" baseline="0" dirty="0" smtClean="0"/>
              <a:t>. It </a:t>
            </a:r>
            <a:r>
              <a:rPr lang="pt-BR" baseline="0" dirty="0" err="1" smtClean="0"/>
              <a:t>has</a:t>
            </a:r>
            <a:r>
              <a:rPr lang="pt-BR" baseline="0" dirty="0" smtClean="0"/>
              <a:t> </a:t>
            </a:r>
            <a:r>
              <a:rPr lang="pt-BR" baseline="0" dirty="0" err="1" smtClean="0"/>
              <a:t>nothing</a:t>
            </a:r>
            <a:r>
              <a:rPr lang="pt-BR" baseline="0" dirty="0" smtClean="0"/>
              <a:t> </a:t>
            </a:r>
            <a:r>
              <a:rPr lang="pt-BR" baseline="0" dirty="0" err="1" smtClean="0"/>
              <a:t>to</a:t>
            </a:r>
            <a:r>
              <a:rPr lang="pt-BR" baseline="0" dirty="0" smtClean="0"/>
              <a:t> do </a:t>
            </a:r>
            <a:r>
              <a:rPr lang="pt-BR" baseline="0" dirty="0" err="1" smtClean="0"/>
              <a:t>with</a:t>
            </a:r>
            <a:r>
              <a:rPr lang="pt-BR" baseline="0" dirty="0" smtClean="0"/>
              <a:t> </a:t>
            </a:r>
            <a:r>
              <a:rPr lang="pt-BR" baseline="0" dirty="0" err="1" smtClean="0"/>
              <a:t>this</a:t>
            </a:r>
            <a:r>
              <a:rPr lang="pt-BR" baseline="0" dirty="0" smtClean="0"/>
              <a:t>, </a:t>
            </a:r>
            <a:r>
              <a:rPr lang="pt-BR" baseline="0" dirty="0" err="1" smtClean="0"/>
              <a:t>but</a:t>
            </a:r>
            <a:r>
              <a:rPr lang="pt-BR" baseline="0" dirty="0" smtClean="0"/>
              <a:t> it </a:t>
            </a:r>
            <a:r>
              <a:rPr lang="pt-BR" baseline="0" dirty="0" err="1" smtClean="0"/>
              <a:t>turns</a:t>
            </a:r>
            <a:r>
              <a:rPr lang="pt-BR" baseline="0" dirty="0" smtClean="0"/>
              <a:t> out </a:t>
            </a:r>
            <a:r>
              <a:rPr lang="pt-BR" baseline="0" dirty="0" err="1" smtClean="0"/>
              <a:t>to</a:t>
            </a:r>
            <a:r>
              <a:rPr lang="pt-BR" baseline="0" dirty="0" smtClean="0"/>
              <a:t> </a:t>
            </a:r>
            <a:r>
              <a:rPr lang="pt-BR" baseline="0" dirty="0" err="1" smtClean="0"/>
              <a:t>be</a:t>
            </a:r>
            <a:r>
              <a:rPr lang="pt-BR" baseline="0" dirty="0" smtClean="0"/>
              <a:t> </a:t>
            </a:r>
            <a:r>
              <a:rPr lang="pt-BR" baseline="0" dirty="0" err="1" smtClean="0"/>
              <a:t>one</a:t>
            </a:r>
            <a:r>
              <a:rPr lang="pt-BR" baseline="0" dirty="0" smtClean="0"/>
              <a:t>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complained</a:t>
            </a:r>
            <a:r>
              <a:rPr lang="pt-BR" baseline="0" dirty="0" smtClean="0"/>
              <a:t> </a:t>
            </a:r>
            <a:r>
              <a:rPr lang="pt-BR" baseline="0" dirty="0" err="1" smtClean="0"/>
              <a:t>construction</a:t>
            </a:r>
            <a:r>
              <a:rPr lang="pt-BR" baseline="0" dirty="0" smtClean="0"/>
              <a:t> </a:t>
            </a:r>
            <a:r>
              <a:rPr lang="pt-BR" baseline="0" dirty="0" err="1" smtClean="0"/>
              <a:t>areas</a:t>
            </a:r>
            <a:r>
              <a:rPr lang="pt-BR" baseline="0" dirty="0" smtClean="0"/>
              <a:t> in CB 05</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37</a:t>
            </a:fld>
            <a:endParaRPr lang="en-US"/>
          </a:p>
        </p:txBody>
      </p:sp>
    </p:spTree>
    <p:extLst>
      <p:ext uri="{BB962C8B-B14F-4D97-AF65-F5344CB8AC3E}">
        <p14:creationId xmlns:p14="http://schemas.microsoft.com/office/powerpoint/2010/main" val="189040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blocked parkways all around the year, but they are higher on warmer months</a:t>
            </a:r>
            <a:r>
              <a:rPr lang="en-US" baseline="0" dirty="0" smtClean="0"/>
              <a:t> and beginning of Fall</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39</a:t>
            </a:fld>
            <a:endParaRPr lang="en-US"/>
          </a:p>
        </p:txBody>
      </p:sp>
    </p:spTree>
    <p:extLst>
      <p:ext uri="{BB962C8B-B14F-4D97-AF65-F5344CB8AC3E}">
        <p14:creationId xmlns:p14="http://schemas.microsoft.com/office/powerpoint/2010/main" val="150155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did the same process from the beginning but now using 6 years worth of data. I looked for complaint areas that would show up in 2010-2015 . The most it could appear is 6 times, since there are only 6 years being analyzed. There was one location that apparently has been receiving complaints every year.</a:t>
            </a:r>
          </a:p>
          <a:p>
            <a:r>
              <a:rPr lang="en-US" baseline="0" dirty="0" smtClean="0"/>
              <a:t>Most of the locations, as we can see in the table, received complaints only in one year</a:t>
            </a:r>
          </a:p>
        </p:txBody>
      </p:sp>
      <p:sp>
        <p:nvSpPr>
          <p:cNvPr id="4" name="Slide Number Placeholder 3"/>
          <p:cNvSpPr>
            <a:spLocks noGrp="1"/>
          </p:cNvSpPr>
          <p:nvPr>
            <p:ph type="sldNum" sz="quarter" idx="10"/>
          </p:nvPr>
        </p:nvSpPr>
        <p:spPr/>
        <p:txBody>
          <a:bodyPr/>
          <a:lstStyle/>
          <a:p>
            <a:fld id="{3CF741E6-A98A-8741-992F-AE48ACE63855}" type="slidenum">
              <a:rPr lang="en-US" smtClean="0"/>
              <a:t>40</a:t>
            </a:fld>
            <a:endParaRPr lang="en-US"/>
          </a:p>
        </p:txBody>
      </p:sp>
    </p:spTree>
    <p:extLst>
      <p:ext uri="{BB962C8B-B14F-4D97-AF65-F5344CB8AC3E}">
        <p14:creationId xmlns:p14="http://schemas.microsoft.com/office/powerpoint/2010/main" val="1626224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of the top complained blocked parkway areas. Ironically</a:t>
            </a:r>
            <a:r>
              <a:rPr lang="en-US" baseline="0" dirty="0" smtClean="0"/>
              <a:t>, they are all blocked.</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41</a:t>
            </a:fld>
            <a:endParaRPr lang="en-US"/>
          </a:p>
        </p:txBody>
      </p:sp>
    </p:spTree>
    <p:extLst>
      <p:ext uri="{BB962C8B-B14F-4D97-AF65-F5344CB8AC3E}">
        <p14:creationId xmlns:p14="http://schemas.microsoft.com/office/powerpoint/2010/main" val="41442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This</a:t>
            </a:r>
            <a:r>
              <a:rPr lang="pt-BR" baseline="0" dirty="0" smtClean="0"/>
              <a:t> </a:t>
            </a:r>
            <a:r>
              <a:rPr lang="pt-BR" baseline="0" dirty="0" err="1" smtClean="0"/>
              <a:t>is</a:t>
            </a:r>
            <a:r>
              <a:rPr lang="pt-BR" baseline="0" dirty="0" smtClean="0"/>
              <a:t> some </a:t>
            </a:r>
            <a:r>
              <a:rPr lang="pt-BR" baseline="0" dirty="0" err="1" smtClean="0"/>
              <a:t>quick</a:t>
            </a:r>
            <a:r>
              <a:rPr lang="pt-BR" baseline="0" dirty="0" smtClean="0"/>
              <a:t> </a:t>
            </a:r>
            <a:r>
              <a:rPr lang="pt-BR" baseline="0" dirty="0" err="1" smtClean="0"/>
              <a:t>glance</a:t>
            </a:r>
            <a:r>
              <a:rPr lang="pt-BR" baseline="0" dirty="0" smtClean="0"/>
              <a:t> </a:t>
            </a:r>
            <a:r>
              <a:rPr lang="pt-BR" baseline="0" dirty="0" err="1" smtClean="0"/>
              <a:t>info</a:t>
            </a:r>
            <a:r>
              <a:rPr lang="pt-BR" baseline="0" dirty="0" smtClean="0"/>
              <a:t> </a:t>
            </a:r>
            <a:r>
              <a:rPr lang="pt-BR" baseline="0" dirty="0" err="1" smtClean="0"/>
              <a:t>about</a:t>
            </a:r>
            <a:r>
              <a:rPr lang="pt-BR" baseline="0" dirty="0" smtClean="0"/>
              <a:t> </a:t>
            </a:r>
            <a:r>
              <a:rPr lang="pt-BR" baseline="0" dirty="0" err="1" smtClean="0"/>
              <a:t>the</a:t>
            </a:r>
            <a:r>
              <a:rPr lang="pt-BR" baseline="0" dirty="0" smtClean="0"/>
              <a:t> CB – The </a:t>
            </a:r>
            <a:r>
              <a:rPr lang="pt-BR" baseline="0" dirty="0" err="1" smtClean="0"/>
              <a:t>district</a:t>
            </a:r>
            <a:r>
              <a:rPr lang="pt-BR" baseline="0" dirty="0" smtClean="0"/>
              <a:t> manager, </a:t>
            </a:r>
            <a:r>
              <a:rPr lang="pt-BR" baseline="0" dirty="0" err="1" smtClean="0"/>
              <a:t>board</a:t>
            </a:r>
            <a:r>
              <a:rPr lang="pt-BR" baseline="0" dirty="0" smtClean="0"/>
              <a:t> </a:t>
            </a:r>
            <a:r>
              <a:rPr lang="pt-BR" baseline="0" dirty="0" err="1" smtClean="0"/>
              <a:t>chair</a:t>
            </a:r>
            <a:r>
              <a:rPr lang="pt-BR" baseline="0" dirty="0" smtClean="0"/>
              <a:t> </a:t>
            </a:r>
            <a:r>
              <a:rPr lang="pt-BR" baseline="0" dirty="0" err="1" smtClean="0"/>
              <a:t>and</a:t>
            </a:r>
            <a:r>
              <a:rPr lang="pt-BR" baseline="0" dirty="0" smtClean="0"/>
              <a:t> </a:t>
            </a:r>
            <a:r>
              <a:rPr lang="pt-BR" baseline="0" dirty="0" err="1" smtClean="0"/>
              <a:t>the</a:t>
            </a:r>
            <a:r>
              <a:rPr lang="pt-BR" baseline="0" dirty="0" smtClean="0"/>
              <a:t> date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next</a:t>
            </a:r>
            <a:r>
              <a:rPr lang="pt-BR" baseline="0" dirty="0" smtClean="0"/>
              <a:t> meeting</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5</a:t>
            </a:fld>
            <a:endParaRPr lang="en-US"/>
          </a:p>
        </p:txBody>
      </p:sp>
    </p:spTree>
    <p:extLst>
      <p:ext uri="{BB962C8B-B14F-4D97-AF65-F5344CB8AC3E}">
        <p14:creationId xmlns:p14="http://schemas.microsoft.com/office/powerpoint/2010/main" val="687540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42</a:t>
            </a:fld>
            <a:endParaRPr lang="en-US"/>
          </a:p>
        </p:txBody>
      </p:sp>
    </p:spTree>
    <p:extLst>
      <p:ext uri="{BB962C8B-B14F-4D97-AF65-F5344CB8AC3E}">
        <p14:creationId xmlns:p14="http://schemas.microsoft.com/office/powerpoint/2010/main" val="32944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err="1" smtClean="0">
                <a:solidFill>
                  <a:schemeClr val="tx1"/>
                </a:solidFill>
                <a:latin typeface="+mn-lt"/>
                <a:ea typeface="+mn-ea"/>
                <a:cs typeface="+mn-cs"/>
              </a:rPr>
              <a:t>These</a:t>
            </a:r>
            <a:r>
              <a:rPr lang="pt-BR" sz="1200" b="1" kern="1200" baseline="0" dirty="0" smtClean="0">
                <a:solidFill>
                  <a:schemeClr val="tx1"/>
                </a:solidFill>
                <a:latin typeface="+mn-lt"/>
                <a:ea typeface="+mn-ea"/>
                <a:cs typeface="+mn-cs"/>
              </a:rPr>
              <a:t> are </a:t>
            </a:r>
            <a:r>
              <a:rPr lang="pt-BR" sz="1200" b="1" kern="1200" baseline="0" dirty="0" err="1" smtClean="0">
                <a:solidFill>
                  <a:schemeClr val="tx1"/>
                </a:solidFill>
                <a:latin typeface="+mn-lt"/>
                <a:ea typeface="+mn-ea"/>
                <a:cs typeface="+mn-cs"/>
              </a:rPr>
              <a:t>my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remarks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about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digital </a:t>
            </a:r>
            <a:r>
              <a:rPr lang="pt-BR" sz="1200" b="1" kern="1200" baseline="0" dirty="0" err="1" smtClean="0">
                <a:solidFill>
                  <a:schemeClr val="tx1"/>
                </a:solidFill>
                <a:latin typeface="+mn-lt"/>
                <a:ea typeface="+mn-ea"/>
                <a:cs typeface="+mn-cs"/>
              </a:rPr>
              <a:t>footprint</a:t>
            </a:r>
            <a:r>
              <a:rPr lang="pt-BR" sz="1200" b="1" kern="1200" baseline="0" dirty="0" smtClean="0">
                <a:solidFill>
                  <a:schemeClr val="tx1"/>
                </a:solidFill>
                <a:latin typeface="+mn-lt"/>
                <a:ea typeface="+mn-ea"/>
                <a:cs typeface="+mn-cs"/>
              </a:rPr>
              <a:t>. Overall,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website </a:t>
            </a:r>
            <a:r>
              <a:rPr lang="pt-BR" sz="1200" b="1" kern="1200" baseline="0" dirty="0" err="1" smtClean="0">
                <a:solidFill>
                  <a:schemeClr val="tx1"/>
                </a:solidFill>
                <a:latin typeface="+mn-lt"/>
                <a:ea typeface="+mn-ea"/>
                <a:cs typeface="+mn-cs"/>
              </a:rPr>
              <a:t>is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visually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very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appealing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with</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bright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colors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tried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used</a:t>
            </a:r>
            <a:r>
              <a:rPr lang="pt-BR" sz="1200" b="1" kern="1200" baseline="0" dirty="0" smtClean="0">
                <a:solidFill>
                  <a:schemeClr val="tx1"/>
                </a:solidFill>
                <a:latin typeface="+mn-lt"/>
                <a:ea typeface="+mn-ea"/>
                <a:cs typeface="+mn-cs"/>
              </a:rPr>
              <a:t> it as </a:t>
            </a:r>
            <a:r>
              <a:rPr lang="pt-BR" sz="1200" b="1" kern="1200" baseline="0" dirty="0" err="1" smtClean="0">
                <a:solidFill>
                  <a:schemeClr val="tx1"/>
                </a:solidFill>
                <a:latin typeface="+mn-lt"/>
                <a:ea typeface="+mn-ea"/>
                <a:cs typeface="+mn-cs"/>
              </a:rPr>
              <a:t>inspiration</a:t>
            </a:r>
            <a:r>
              <a:rPr lang="pt-BR" sz="1200" b="1" kern="1200" baseline="0" dirty="0" smtClean="0">
                <a:solidFill>
                  <a:schemeClr val="tx1"/>
                </a:solidFill>
                <a:latin typeface="+mn-lt"/>
                <a:ea typeface="+mn-ea"/>
                <a:cs typeface="+mn-cs"/>
              </a:rPr>
              <a:t> for </a:t>
            </a:r>
            <a:r>
              <a:rPr lang="pt-BR" sz="1200" b="1" kern="1200" baseline="0" dirty="0" err="1" smtClean="0">
                <a:solidFill>
                  <a:schemeClr val="tx1"/>
                </a:solidFill>
                <a:latin typeface="+mn-lt"/>
                <a:ea typeface="+mn-ea"/>
                <a:cs typeface="+mn-cs"/>
              </a:rPr>
              <a:t>these</a:t>
            </a:r>
            <a:r>
              <a:rPr lang="pt-BR" sz="1200" b="1" kern="1200" baseline="0" dirty="0" smtClean="0">
                <a:solidFill>
                  <a:schemeClr val="tx1"/>
                </a:solidFill>
                <a:latin typeface="+mn-lt"/>
                <a:ea typeface="+mn-ea"/>
                <a:cs typeface="+mn-cs"/>
              </a:rPr>
              <a:t> slides)</a:t>
            </a:r>
          </a:p>
          <a:p>
            <a:r>
              <a:rPr lang="pt-BR" sz="1200" b="1" kern="1200" baseline="0" dirty="0" err="1" smtClean="0">
                <a:solidFill>
                  <a:schemeClr val="tx1"/>
                </a:solidFill>
                <a:latin typeface="+mn-lt"/>
                <a:ea typeface="+mn-ea"/>
                <a:cs typeface="+mn-cs"/>
              </a:rPr>
              <a:t>It’s</a:t>
            </a:r>
            <a:r>
              <a:rPr lang="pt-BR" sz="1200" b="1" kern="1200" baseline="0" dirty="0" smtClean="0">
                <a:solidFill>
                  <a:schemeClr val="tx1"/>
                </a:solidFill>
                <a:latin typeface="+mn-lt"/>
                <a:ea typeface="+mn-ea"/>
                <a:cs typeface="+mn-cs"/>
              </a:rPr>
              <a:t> a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resource</a:t>
            </a:r>
            <a:r>
              <a:rPr lang="pt-BR" sz="1200" b="1" kern="1200" baseline="0" dirty="0" smtClean="0">
                <a:solidFill>
                  <a:schemeClr val="tx1"/>
                </a:solidFill>
                <a:latin typeface="+mn-lt"/>
                <a:ea typeface="+mn-ea"/>
                <a:cs typeface="+mn-cs"/>
              </a:rPr>
              <a:t> – it </a:t>
            </a:r>
            <a:r>
              <a:rPr lang="pt-BR" sz="1200" b="1" kern="1200" baseline="0" dirty="0" err="1" smtClean="0">
                <a:solidFill>
                  <a:schemeClr val="tx1"/>
                </a:solidFill>
                <a:latin typeface="+mn-lt"/>
                <a:ea typeface="+mn-ea"/>
                <a:cs typeface="+mn-cs"/>
              </a:rPr>
              <a:t>has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updated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announcements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calendar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of</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events</a:t>
            </a:r>
            <a:r>
              <a:rPr lang="pt-BR" sz="1200" b="1" kern="1200" baseline="0" dirty="0" smtClean="0">
                <a:solidFill>
                  <a:schemeClr val="tx1"/>
                </a:solidFill>
                <a:latin typeface="+mn-lt"/>
                <a:ea typeface="+mn-ea"/>
                <a:cs typeface="+mn-cs"/>
              </a:rPr>
              <a:t>. The </a:t>
            </a:r>
            <a:r>
              <a:rPr lang="pt-BR" sz="1200" b="1" kern="1200" baseline="0" dirty="0" err="1" smtClean="0">
                <a:solidFill>
                  <a:schemeClr val="tx1"/>
                </a:solidFill>
                <a:latin typeface="+mn-lt"/>
                <a:ea typeface="+mn-ea"/>
                <a:cs typeface="+mn-cs"/>
              </a:rPr>
              <a:t>directory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resources</a:t>
            </a:r>
            <a:r>
              <a:rPr lang="pt-BR" sz="1200" b="1" kern="1200" baseline="0" dirty="0" smtClean="0">
                <a:solidFill>
                  <a:schemeClr val="tx1"/>
                </a:solidFill>
                <a:latin typeface="+mn-lt"/>
                <a:ea typeface="+mn-ea"/>
                <a:cs typeface="+mn-cs"/>
              </a:rPr>
              <a:t> are </a:t>
            </a:r>
            <a:r>
              <a:rPr lang="pt-BR" sz="1200" b="1" kern="1200" baseline="0" dirty="0" err="1" smtClean="0">
                <a:solidFill>
                  <a:schemeClr val="tx1"/>
                </a:solidFill>
                <a:latin typeface="+mn-lt"/>
                <a:ea typeface="+mn-ea"/>
                <a:cs typeface="+mn-cs"/>
              </a:rPr>
              <a:t>very</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listing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housing</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senior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mental </a:t>
            </a:r>
            <a:r>
              <a:rPr lang="pt-BR" sz="1200" b="1" kern="1200" baseline="0" dirty="0" err="1" smtClean="0">
                <a:solidFill>
                  <a:schemeClr val="tx1"/>
                </a:solidFill>
                <a:latin typeface="+mn-lt"/>
                <a:ea typeface="+mn-ea"/>
                <a:cs typeface="+mn-cs"/>
              </a:rPr>
              <a:t>health</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services</a:t>
            </a:r>
            <a:r>
              <a:rPr lang="pt-BR" sz="1200" b="1" kern="1200" baseline="0" dirty="0" smtClean="0">
                <a:solidFill>
                  <a:schemeClr val="tx1"/>
                </a:solidFill>
                <a:latin typeface="+mn-lt"/>
                <a:ea typeface="+mn-ea"/>
                <a:cs typeface="+mn-cs"/>
              </a:rPr>
              <a:t>. It </a:t>
            </a:r>
            <a:r>
              <a:rPr lang="pt-BR" sz="1200" b="1" kern="1200" baseline="0" dirty="0" err="1" smtClean="0">
                <a:solidFill>
                  <a:schemeClr val="tx1"/>
                </a:solidFill>
                <a:latin typeface="+mn-lt"/>
                <a:ea typeface="+mn-ea"/>
                <a:cs typeface="+mn-cs"/>
              </a:rPr>
              <a:t>also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useful</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forms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applications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explaining</a:t>
            </a:r>
            <a:r>
              <a:rPr lang="pt-BR" sz="1200" b="1" kern="1200" baseline="0" dirty="0" smtClean="0">
                <a:solidFill>
                  <a:schemeClr val="tx1"/>
                </a:solidFill>
                <a:latin typeface="+mn-lt"/>
                <a:ea typeface="+mn-ea"/>
                <a:cs typeface="+mn-cs"/>
              </a:rPr>
              <a:t> for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file </a:t>
            </a:r>
            <a:r>
              <a:rPr lang="pt-BR" sz="1200" b="1" kern="1200" baseline="0" dirty="0" err="1" smtClean="0">
                <a:solidFill>
                  <a:schemeClr val="tx1"/>
                </a:solidFill>
                <a:latin typeface="+mn-lt"/>
                <a:ea typeface="+mn-ea"/>
                <a:cs typeface="+mn-cs"/>
              </a:rPr>
              <a:t>liquor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license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petitions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even</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how</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to</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become</a:t>
            </a:r>
            <a:r>
              <a:rPr lang="pt-BR" sz="1200" b="1" kern="1200" baseline="0" dirty="0" smtClean="0">
                <a:solidFill>
                  <a:schemeClr val="tx1"/>
                </a:solidFill>
                <a:latin typeface="+mn-lt"/>
                <a:ea typeface="+mn-ea"/>
                <a:cs typeface="+mn-cs"/>
              </a:rPr>
              <a:t> a CB </a:t>
            </a:r>
            <a:r>
              <a:rPr lang="pt-BR" sz="1200" b="1" kern="1200" baseline="0" dirty="0" err="1" smtClean="0">
                <a:solidFill>
                  <a:schemeClr val="tx1"/>
                </a:solidFill>
                <a:latin typeface="+mn-lt"/>
                <a:ea typeface="+mn-ea"/>
                <a:cs typeface="+mn-cs"/>
              </a:rPr>
              <a:t>member</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Areas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of</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improvement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could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not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find</a:t>
            </a:r>
            <a:r>
              <a:rPr lang="pt-BR" sz="1200" b="1" kern="1200" baseline="0" dirty="0" smtClean="0">
                <a:solidFill>
                  <a:schemeClr val="tx1"/>
                </a:solidFill>
                <a:latin typeface="+mn-lt"/>
                <a:ea typeface="+mn-ea"/>
                <a:cs typeface="+mn-cs"/>
              </a:rPr>
              <a:t> meeting minutes for </a:t>
            </a:r>
            <a:r>
              <a:rPr lang="pt-BR" sz="1200" b="1" kern="1200" baseline="0" dirty="0" err="1" smtClean="0">
                <a:solidFill>
                  <a:schemeClr val="tx1"/>
                </a:solidFill>
                <a:latin typeface="+mn-lt"/>
                <a:ea typeface="+mn-ea"/>
                <a:cs typeface="+mn-cs"/>
              </a:rPr>
              <a:t>the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last</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year’s</a:t>
            </a:r>
            <a:r>
              <a:rPr lang="pt-BR" sz="1200" b="1" kern="1200" baseline="0" dirty="0" smtClean="0">
                <a:solidFill>
                  <a:schemeClr val="tx1"/>
                </a:solidFill>
                <a:latin typeface="+mn-lt"/>
                <a:ea typeface="+mn-ea"/>
                <a:cs typeface="+mn-cs"/>
              </a:rPr>
              <a:t> meetings </a:t>
            </a:r>
            <a:r>
              <a:rPr lang="pt-BR" sz="1200" b="1" kern="1200" baseline="0" dirty="0" err="1" smtClean="0">
                <a:solidFill>
                  <a:schemeClr val="tx1"/>
                </a:solidFill>
                <a:latin typeface="+mn-lt"/>
                <a:ea typeface="+mn-ea"/>
                <a:cs typeface="+mn-cs"/>
              </a:rPr>
              <a:t>and</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there</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is</a:t>
            </a:r>
            <a:r>
              <a:rPr lang="pt-BR" sz="1200" b="1" kern="1200" baseline="0" dirty="0" smtClean="0">
                <a:solidFill>
                  <a:schemeClr val="tx1"/>
                </a:solidFill>
                <a:latin typeface="+mn-lt"/>
                <a:ea typeface="+mn-ea"/>
                <a:cs typeface="+mn-cs"/>
              </a:rPr>
              <a:t> </a:t>
            </a:r>
            <a:r>
              <a:rPr lang="pt-BR" sz="1200" b="1" kern="1200" baseline="0" dirty="0" err="1" smtClean="0">
                <a:solidFill>
                  <a:schemeClr val="tx1"/>
                </a:solidFill>
                <a:latin typeface="+mn-lt"/>
                <a:ea typeface="+mn-ea"/>
                <a:cs typeface="+mn-cs"/>
              </a:rPr>
              <a:t>virtually</a:t>
            </a:r>
            <a:r>
              <a:rPr lang="pt-BR" sz="1200" b="1" kern="1200" baseline="0" dirty="0" smtClean="0">
                <a:solidFill>
                  <a:schemeClr val="tx1"/>
                </a:solidFill>
                <a:latin typeface="+mn-lt"/>
                <a:ea typeface="+mn-ea"/>
                <a:cs typeface="+mn-cs"/>
              </a:rPr>
              <a:t> no social media </a:t>
            </a:r>
            <a:r>
              <a:rPr lang="pt-BR" sz="1200" b="1" kern="1200" baseline="0" dirty="0" err="1" smtClean="0">
                <a:solidFill>
                  <a:schemeClr val="tx1"/>
                </a:solidFill>
                <a:latin typeface="+mn-lt"/>
                <a:ea typeface="+mn-ea"/>
                <a:cs typeface="+mn-cs"/>
              </a:rPr>
              <a:t>presence</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6</a:t>
            </a:fld>
            <a:endParaRPr lang="en-US"/>
          </a:p>
        </p:txBody>
      </p:sp>
    </p:spTree>
    <p:extLst>
      <p:ext uri="{BB962C8B-B14F-4D97-AF65-F5344CB8AC3E}">
        <p14:creationId xmlns:p14="http://schemas.microsoft.com/office/powerpoint/2010/main" val="202568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CB</a:t>
            </a:r>
            <a:r>
              <a:rPr lang="pt-BR" baseline="0" dirty="0" smtClean="0"/>
              <a:t> 05 does </a:t>
            </a:r>
            <a:r>
              <a:rPr lang="pt-BR" baseline="0" dirty="0" err="1" smtClean="0"/>
              <a:t>not</a:t>
            </a:r>
            <a:r>
              <a:rPr lang="pt-BR" baseline="0" dirty="0" smtClean="0"/>
              <a:t> </a:t>
            </a:r>
            <a:r>
              <a:rPr lang="pt-BR" baseline="0" dirty="0" err="1" smtClean="0"/>
              <a:t>have</a:t>
            </a:r>
            <a:r>
              <a:rPr lang="pt-BR" baseline="0" dirty="0" smtClean="0"/>
              <a:t> </a:t>
            </a:r>
            <a:r>
              <a:rPr lang="pt-BR" baseline="0" dirty="0" err="1" smtClean="0"/>
              <a:t>Fb</a:t>
            </a:r>
            <a:r>
              <a:rPr lang="pt-BR" baseline="0" dirty="0" smtClean="0"/>
              <a:t> </a:t>
            </a:r>
            <a:r>
              <a:rPr lang="pt-BR" baseline="0" dirty="0" err="1" smtClean="0"/>
              <a:t>or</a:t>
            </a:r>
            <a:r>
              <a:rPr lang="pt-BR" baseline="0" dirty="0" smtClean="0"/>
              <a:t> </a:t>
            </a:r>
            <a:r>
              <a:rPr lang="pt-BR" baseline="0" dirty="0" err="1" smtClean="0"/>
              <a:t>Twitter</a:t>
            </a:r>
            <a:r>
              <a:rPr lang="pt-BR" baseline="0" dirty="0" smtClean="0"/>
              <a:t>. It </a:t>
            </a:r>
            <a:r>
              <a:rPr lang="pt-BR" baseline="0" dirty="0" err="1" smtClean="0"/>
              <a:t>makes</a:t>
            </a:r>
            <a:r>
              <a:rPr lang="pt-BR" baseline="0" dirty="0" smtClean="0"/>
              <a:t> </a:t>
            </a:r>
            <a:r>
              <a:rPr lang="pt-BR" baseline="0" dirty="0" err="1" smtClean="0"/>
              <a:t>the</a:t>
            </a:r>
            <a:r>
              <a:rPr lang="pt-BR" baseline="0" dirty="0" smtClean="0"/>
              <a:t> CB stand out in a negative </a:t>
            </a:r>
            <a:r>
              <a:rPr lang="pt-BR" baseline="0" dirty="0" err="1" smtClean="0"/>
              <a:t>way</a:t>
            </a:r>
            <a:r>
              <a:rPr lang="pt-BR" baseline="0" dirty="0" smtClean="0"/>
              <a:t> </a:t>
            </a:r>
            <a:r>
              <a:rPr lang="pt-BR" baseline="0" dirty="0" err="1" smtClean="0"/>
              <a:t>compared</a:t>
            </a:r>
            <a:r>
              <a:rPr lang="pt-BR" baseline="0" dirty="0" smtClean="0"/>
              <a:t> </a:t>
            </a:r>
            <a:r>
              <a:rPr lang="pt-BR" baseline="0" dirty="0" err="1" smtClean="0"/>
              <a:t>to</a:t>
            </a:r>
            <a:r>
              <a:rPr lang="pt-BR" baseline="0" dirty="0" smtClean="0"/>
              <a:t> </a:t>
            </a:r>
            <a:r>
              <a:rPr lang="pt-BR" baseline="0" dirty="0" err="1" smtClean="0"/>
              <a:t>other</a:t>
            </a:r>
            <a:r>
              <a:rPr lang="pt-BR" baseline="0" dirty="0" smtClean="0"/>
              <a:t> </a:t>
            </a:r>
            <a:r>
              <a:rPr lang="pt-BR" baseline="0" dirty="0" err="1" smtClean="0"/>
              <a:t>CBs</a:t>
            </a:r>
            <a:r>
              <a:rPr lang="pt-BR" baseline="0" dirty="0" smtClean="0"/>
              <a:t> </a:t>
            </a:r>
            <a:r>
              <a:rPr lang="pt-BR" baseline="0" dirty="0" err="1" smtClean="0"/>
              <a:t>since</a:t>
            </a:r>
            <a:r>
              <a:rPr lang="pt-BR" baseline="0" dirty="0" smtClean="0"/>
              <a:t> </a:t>
            </a:r>
            <a:r>
              <a:rPr lang="pt-BR" baseline="0" dirty="0" err="1" smtClean="0"/>
              <a:t>most</a:t>
            </a:r>
            <a:r>
              <a:rPr lang="pt-BR" baseline="0" dirty="0" smtClean="0"/>
              <a:t> </a:t>
            </a:r>
            <a:r>
              <a:rPr lang="pt-BR" baseline="0" dirty="0" err="1" smtClean="0"/>
              <a:t>of</a:t>
            </a:r>
            <a:r>
              <a:rPr lang="pt-BR" baseline="0" dirty="0" smtClean="0"/>
              <a:t> </a:t>
            </a:r>
            <a:r>
              <a:rPr lang="pt-BR" baseline="0" dirty="0" err="1" smtClean="0"/>
              <a:t>them</a:t>
            </a:r>
            <a:r>
              <a:rPr lang="pt-BR" baseline="0" dirty="0" smtClean="0"/>
              <a:t> </a:t>
            </a:r>
            <a:r>
              <a:rPr lang="pt-BR" baseline="0" dirty="0" err="1" smtClean="0"/>
              <a:t>have</a:t>
            </a:r>
            <a:r>
              <a:rPr lang="pt-BR" baseline="0" dirty="0" smtClean="0"/>
              <a:t> </a:t>
            </a:r>
            <a:r>
              <a:rPr lang="pt-BR" baseline="0" dirty="0" err="1" smtClean="0"/>
              <a:t>at</a:t>
            </a:r>
            <a:r>
              <a:rPr lang="pt-BR" baseline="0" dirty="0" smtClean="0"/>
              <a:t> </a:t>
            </a:r>
            <a:r>
              <a:rPr lang="pt-BR" baseline="0" dirty="0" err="1" smtClean="0"/>
              <a:t>least</a:t>
            </a:r>
            <a:r>
              <a:rPr lang="pt-BR" baseline="0" dirty="0" smtClean="0"/>
              <a:t> </a:t>
            </a:r>
            <a:r>
              <a:rPr lang="pt-BR" baseline="0" dirty="0" err="1" smtClean="0"/>
              <a:t>one</a:t>
            </a:r>
            <a:r>
              <a:rPr lang="pt-BR" baseline="0" dirty="0" smtClean="0"/>
              <a:t> </a:t>
            </a:r>
            <a:r>
              <a:rPr lang="pt-BR" baseline="0" dirty="0" err="1" smtClean="0"/>
              <a:t>or</a:t>
            </a:r>
            <a:r>
              <a:rPr lang="pt-BR" baseline="0" dirty="0" smtClean="0"/>
              <a:t> </a:t>
            </a:r>
            <a:r>
              <a:rPr lang="pt-BR" baseline="0" dirty="0" err="1" smtClean="0"/>
              <a:t>the</a:t>
            </a:r>
            <a:r>
              <a:rPr lang="pt-BR" baseline="0" dirty="0" smtClean="0"/>
              <a:t> </a:t>
            </a:r>
            <a:r>
              <a:rPr lang="pt-BR" baseline="0" dirty="0" err="1" smtClean="0"/>
              <a:t>other</a:t>
            </a:r>
            <a:r>
              <a:rPr lang="pt-BR" baseline="0" dirty="0" smtClean="0"/>
              <a:t>.</a:t>
            </a:r>
          </a:p>
          <a:p>
            <a:r>
              <a:rPr lang="pt-BR" baseline="0" dirty="0" err="1" smtClean="0"/>
              <a:t>I</a:t>
            </a:r>
            <a:r>
              <a:rPr lang="pt-BR" baseline="0" dirty="0" smtClean="0"/>
              <a:t> </a:t>
            </a:r>
            <a:r>
              <a:rPr lang="pt-BR" baseline="0" dirty="0" err="1" smtClean="0"/>
              <a:t>listed</a:t>
            </a:r>
            <a:r>
              <a:rPr lang="pt-BR" baseline="0" dirty="0" smtClean="0"/>
              <a:t> some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benefits</a:t>
            </a:r>
            <a:r>
              <a:rPr lang="pt-BR" baseline="0" dirty="0" smtClean="0"/>
              <a:t> </a:t>
            </a:r>
            <a:r>
              <a:rPr lang="pt-BR" baseline="0" dirty="0" err="1" smtClean="0"/>
              <a:t>of</a:t>
            </a:r>
            <a:r>
              <a:rPr lang="pt-BR" baseline="0" dirty="0" smtClean="0"/>
              <a:t> social media. </a:t>
            </a:r>
            <a:endParaRPr lang="pt-BR" dirty="0"/>
          </a:p>
        </p:txBody>
      </p:sp>
      <p:sp>
        <p:nvSpPr>
          <p:cNvPr id="4" name="Espaço Reservado para Número de Slide 3"/>
          <p:cNvSpPr>
            <a:spLocks noGrp="1"/>
          </p:cNvSpPr>
          <p:nvPr>
            <p:ph type="sldNum" sz="quarter" idx="10"/>
          </p:nvPr>
        </p:nvSpPr>
        <p:spPr/>
        <p:txBody>
          <a:bodyPr/>
          <a:lstStyle/>
          <a:p>
            <a:fld id="{3CF741E6-A98A-8741-992F-AE48ACE63855}" type="slidenum">
              <a:rPr lang="en-US" smtClean="0"/>
              <a:t>7</a:t>
            </a:fld>
            <a:endParaRPr lang="en-US"/>
          </a:p>
        </p:txBody>
      </p:sp>
    </p:spTree>
    <p:extLst>
      <p:ext uri="{BB962C8B-B14F-4D97-AF65-F5344CB8AC3E}">
        <p14:creationId xmlns:p14="http://schemas.microsoft.com/office/powerpoint/2010/main" val="109043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8</a:t>
            </a:fld>
            <a:endParaRPr lang="en-US"/>
          </a:p>
        </p:txBody>
      </p:sp>
    </p:spTree>
    <p:extLst>
      <p:ext uri="{BB962C8B-B14F-4D97-AF65-F5344CB8AC3E}">
        <p14:creationId xmlns:p14="http://schemas.microsoft.com/office/powerpoint/2010/main" val="32282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a:t>
            </a:r>
            <a:r>
              <a:rPr lang="en-US" baseline="0" dirty="0" smtClean="0"/>
              <a:t> of the data research was a seasonal analysis</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9</a:t>
            </a:fld>
            <a:endParaRPr lang="en-US"/>
          </a:p>
        </p:txBody>
      </p:sp>
    </p:spTree>
    <p:extLst>
      <p:ext uri="{BB962C8B-B14F-4D97-AF65-F5344CB8AC3E}">
        <p14:creationId xmlns:p14="http://schemas.microsoft.com/office/powerpoint/2010/main" val="872044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a:t>
            </a:r>
            <a:r>
              <a:rPr lang="en-US" baseline="0" dirty="0" smtClean="0"/>
              <a:t> simple assumptions about the effect of seasons over complaint types.</a:t>
            </a:r>
            <a:r>
              <a:rPr lang="is-IS" baseline="0" dirty="0" smtClean="0"/>
              <a:t> I thought: ...</a:t>
            </a:r>
            <a:endParaRPr lang="en-US" dirty="0"/>
          </a:p>
        </p:txBody>
      </p:sp>
      <p:sp>
        <p:nvSpPr>
          <p:cNvPr id="4" name="Slide Number Placeholder 3"/>
          <p:cNvSpPr>
            <a:spLocks noGrp="1"/>
          </p:cNvSpPr>
          <p:nvPr>
            <p:ph type="sldNum" sz="quarter" idx="10"/>
          </p:nvPr>
        </p:nvSpPr>
        <p:spPr/>
        <p:txBody>
          <a:bodyPr/>
          <a:lstStyle/>
          <a:p>
            <a:fld id="{3CF741E6-A98A-8741-992F-AE48ACE63855}" type="slidenum">
              <a:rPr lang="en-US" smtClean="0"/>
              <a:t>10</a:t>
            </a:fld>
            <a:endParaRPr lang="en-US"/>
          </a:p>
        </p:txBody>
      </p:sp>
    </p:spTree>
    <p:extLst>
      <p:ext uri="{BB962C8B-B14F-4D97-AF65-F5344CB8AC3E}">
        <p14:creationId xmlns:p14="http://schemas.microsoft.com/office/powerpoint/2010/main" val="1111039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Click to edit Master subtitle style</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94639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37800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65366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idx="1"/>
          </p:nvPr>
        </p:nvSpPr>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F8DA64E0-2FBC-F14B-8904-9B32942129AB}" type="datetimeFigureOut">
              <a:rPr lang="en-US" smtClean="0"/>
              <a:t>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176534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Click to edit Master text styles</a:t>
            </a:r>
          </a:p>
        </p:txBody>
      </p:sp>
      <p:sp>
        <p:nvSpPr>
          <p:cNvPr id="4" name="Date Placeholder 3"/>
          <p:cNvSpPr>
            <a:spLocks noGrp="1"/>
          </p:cNvSpPr>
          <p:nvPr>
            <p:ph type="dt" sz="half" idx="10"/>
          </p:nvPr>
        </p:nvSpPr>
        <p:spPr/>
        <p:txBody>
          <a:bodyPr/>
          <a:lstStyle/>
          <a:p>
            <a:fld id="{F8DA64E0-2FBC-F14B-8904-9B32942129AB}" type="datetimeFigureOut">
              <a:rPr lang="en-US" smtClean="0"/>
              <a:t>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52583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Date Placeholder 4"/>
          <p:cNvSpPr>
            <a:spLocks noGrp="1"/>
          </p:cNvSpPr>
          <p:nvPr>
            <p:ph type="dt" sz="half" idx="10"/>
          </p:nvPr>
        </p:nvSpPr>
        <p:spPr/>
        <p:txBody>
          <a:bodyPr/>
          <a:lstStyle/>
          <a:p>
            <a:fld id="{F8DA64E0-2FBC-F14B-8904-9B32942129AB}" type="datetimeFigureOut">
              <a:rPr lang="en-US" smtClean="0"/>
              <a:t>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82288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7" name="Date Placeholder 6"/>
          <p:cNvSpPr>
            <a:spLocks noGrp="1"/>
          </p:cNvSpPr>
          <p:nvPr>
            <p:ph type="dt" sz="half" idx="10"/>
          </p:nvPr>
        </p:nvSpPr>
        <p:spPr/>
        <p:txBody>
          <a:bodyPr/>
          <a:lstStyle/>
          <a:p>
            <a:fld id="{F8DA64E0-2FBC-F14B-8904-9B32942129AB}" type="datetimeFigureOut">
              <a:rPr lang="en-US" smtClean="0"/>
              <a:t>12/4/15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7375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Date Placeholder 2"/>
          <p:cNvSpPr>
            <a:spLocks noGrp="1"/>
          </p:cNvSpPr>
          <p:nvPr>
            <p:ph type="dt" sz="half" idx="10"/>
          </p:nvPr>
        </p:nvSpPr>
        <p:spPr/>
        <p:txBody>
          <a:bodyPr/>
          <a:lstStyle/>
          <a:p>
            <a:fld id="{F8DA64E0-2FBC-F14B-8904-9B32942129AB}" type="datetimeFigureOut">
              <a:rPr lang="en-US" smtClean="0"/>
              <a:t>12/4/15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851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DA64E0-2FBC-F14B-8904-9B32942129AB}" type="datetimeFigureOut">
              <a:rPr lang="en-US" smtClean="0"/>
              <a:t>12/4/15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81075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F8DA64E0-2FBC-F14B-8904-9B32942129AB}" type="datetimeFigureOut">
              <a:rPr lang="en-US" smtClean="0"/>
              <a:t>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65843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F8DA64E0-2FBC-F14B-8904-9B32942129AB}" type="datetimeFigureOut">
              <a:rPr lang="en-US" smtClean="0"/>
              <a:t>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76FDF-48B6-CE4A-954A-B363B7D740CB}" type="slidenum">
              <a:rPr lang="en-US" smtClean="0"/>
              <a:t>‹#›</a:t>
            </a:fld>
            <a:endParaRPr lang="en-US"/>
          </a:p>
        </p:txBody>
      </p:sp>
    </p:spTree>
    <p:extLst>
      <p:ext uri="{BB962C8B-B14F-4D97-AF65-F5344CB8AC3E}">
        <p14:creationId xmlns:p14="http://schemas.microsoft.com/office/powerpoint/2010/main" val="365896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DA64E0-2FBC-F14B-8904-9B32942129AB}" type="datetimeFigureOut">
              <a:rPr lang="en-US" smtClean="0"/>
              <a:t>12/4/15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76FDF-48B6-CE4A-954A-B363B7D740CB}" type="slidenum">
              <a:rPr lang="en-US" smtClean="0"/>
              <a:t>‹#›</a:t>
            </a:fld>
            <a:endParaRPr lang="en-US"/>
          </a:p>
        </p:txBody>
      </p:sp>
    </p:spTree>
    <p:extLst>
      <p:ext uri="{BB962C8B-B14F-4D97-AF65-F5344CB8AC3E}">
        <p14:creationId xmlns:p14="http://schemas.microsoft.com/office/powerpoint/2010/main" val="73194102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hyperlink" Target="https://bjermann91.cartodb.com/viz/c58fed60-9a3a-11e5-97c3-0e8c56e2ffdb/map"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hyperlink" Target="http://youarehere.cc/j/rats/newyork.html"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bjermann91.cartodb.com/viz/e09384a2-8fc5-11e5-8afc-0e3a376473ab/map"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hart" Target="../charts/char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chart" Target="../charts/char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7975" y="3674784"/>
            <a:ext cx="9144000" cy="1655762"/>
          </a:xfrm>
        </p:spPr>
        <p:txBody>
          <a:bodyPr/>
          <a:lstStyle/>
          <a:p>
            <a:r>
              <a:rPr lang="en-US" b="1" dirty="0" err="1" smtClean="0">
                <a:solidFill>
                  <a:srgbClr val="5D2686"/>
                </a:solidFill>
              </a:rPr>
              <a:t>Bruna</a:t>
            </a:r>
            <a:r>
              <a:rPr lang="en-US" b="1" dirty="0" smtClean="0">
                <a:solidFill>
                  <a:srgbClr val="5D2686"/>
                </a:solidFill>
              </a:rPr>
              <a:t> </a:t>
            </a:r>
            <a:r>
              <a:rPr lang="en-US" b="1" dirty="0" err="1" smtClean="0">
                <a:solidFill>
                  <a:srgbClr val="5D2686"/>
                </a:solidFill>
              </a:rPr>
              <a:t>Jermann</a:t>
            </a:r>
            <a:endParaRPr lang="en-US" b="1" dirty="0">
              <a:solidFill>
                <a:srgbClr val="5D2686"/>
              </a:solidFill>
            </a:endParaRPr>
          </a:p>
        </p:txBody>
      </p:sp>
      <p:pic>
        <p:nvPicPr>
          <p:cNvPr id="4" name="Imagem 3"/>
          <p:cNvPicPr>
            <a:picLocks noChangeAspect="1"/>
          </p:cNvPicPr>
          <p:nvPr/>
        </p:nvPicPr>
        <p:blipFill>
          <a:blip r:embed="rId3"/>
          <a:stretch>
            <a:fillRect/>
          </a:stretch>
        </p:blipFill>
        <p:spPr>
          <a:xfrm>
            <a:off x="196850" y="-1"/>
            <a:ext cx="4133850" cy="6889750"/>
          </a:xfrm>
          <a:prstGeom prst="rect">
            <a:avLst/>
          </a:prstGeom>
        </p:spPr>
      </p:pic>
      <p:sp>
        <p:nvSpPr>
          <p:cNvPr id="6" name="Retângulo 5"/>
          <p:cNvSpPr/>
          <p:nvPr/>
        </p:nvSpPr>
        <p:spPr>
          <a:xfrm>
            <a:off x="4330700" y="2336878"/>
            <a:ext cx="5998845" cy="1107996"/>
          </a:xfrm>
          <a:prstGeom prst="rect">
            <a:avLst/>
          </a:prstGeom>
          <a:noFill/>
          <a:effectLst>
            <a:reflection stA="45000" endPos="0" dist="50800" dir="5400000" sy="-100000" algn="bl" rotWithShape="0"/>
            <a:softEdge rad="215900"/>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cap="none" spc="0" dirty="0" smtClean="0">
                <a:ln/>
                <a:solidFill>
                  <a:schemeClr val="accent4"/>
                </a:solidFill>
                <a:effectLst/>
                <a:latin typeface="Britannic Bold" charset="0"/>
                <a:ea typeface="Britannic Bold" charset="0"/>
                <a:cs typeface="Britannic Bold" charset="0"/>
              </a:rPr>
              <a:t>CB 05 Analysis</a:t>
            </a:r>
            <a:endParaRPr lang="pt-BR" sz="6600" b="1" cap="none" spc="0" dirty="0">
              <a:ln/>
              <a:solidFill>
                <a:schemeClr val="accent4"/>
              </a:solidFill>
              <a:effectLst/>
              <a:latin typeface="Britannic Bold" charset="0"/>
              <a:ea typeface="Britannic Bold" charset="0"/>
              <a:cs typeface="Britannic Bold" charset="0"/>
            </a:endParaRPr>
          </a:p>
        </p:txBody>
      </p:sp>
      <p:sp>
        <p:nvSpPr>
          <p:cNvPr id="9" name="CaixaDeTexto 8"/>
          <p:cNvSpPr txBox="1"/>
          <p:nvPr/>
        </p:nvSpPr>
        <p:spPr>
          <a:xfrm>
            <a:off x="12357100" y="9321800"/>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1799936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546100" y="365125"/>
            <a:ext cx="7759700" cy="44704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normAutofit/>
          </a:bodyPr>
          <a:lstStyle/>
          <a:p>
            <a:r>
              <a:rPr lang="pt-BR" b="1" dirty="0" err="1">
                <a:solidFill>
                  <a:srgbClr val="FFC000"/>
                </a:solidFill>
                <a:latin typeface="+mn-lt"/>
              </a:rPr>
              <a:t>Outlining</a:t>
            </a:r>
            <a:r>
              <a:rPr lang="pt-BR" b="1" dirty="0">
                <a:solidFill>
                  <a:srgbClr val="FFC000"/>
                </a:solidFill>
                <a:latin typeface="+mn-lt"/>
              </a:rPr>
              <a:t> </a:t>
            </a:r>
            <a:r>
              <a:rPr lang="pt-BR" b="1" dirty="0" err="1">
                <a:solidFill>
                  <a:srgbClr val="FFC000"/>
                </a:solidFill>
                <a:latin typeface="+mn-lt"/>
              </a:rPr>
              <a:t>Assumptions</a:t>
            </a:r>
            <a:endParaRPr lang="pt-BR" b="1" dirty="0">
              <a:solidFill>
                <a:srgbClr val="FFC000"/>
              </a:solidFill>
              <a:latin typeface="+mn-lt"/>
            </a:endParaRPr>
          </a:p>
        </p:txBody>
      </p:sp>
      <p:sp>
        <p:nvSpPr>
          <p:cNvPr id="3" name="Espaço Reservado para Conteúdo 2"/>
          <p:cNvSpPr>
            <a:spLocks noGrp="1"/>
          </p:cNvSpPr>
          <p:nvPr>
            <p:ph idx="1"/>
          </p:nvPr>
        </p:nvSpPr>
        <p:spPr>
          <a:xfrm>
            <a:off x="838200" y="1825625"/>
            <a:ext cx="5842000" cy="2263775"/>
          </a:xfrm>
        </p:spPr>
        <p:txBody>
          <a:bodyPr>
            <a:normAutofit fontScale="85000" lnSpcReduction="20000"/>
          </a:bodyPr>
          <a:lstStyle/>
          <a:p>
            <a:r>
              <a:rPr lang="pt-BR" b="1" dirty="0" err="1" smtClean="0">
                <a:solidFill>
                  <a:schemeClr val="bg1"/>
                </a:solidFill>
              </a:rPr>
              <a:t>Winter</a:t>
            </a:r>
            <a:r>
              <a:rPr lang="pt-BR" b="1" dirty="0" smtClean="0">
                <a:solidFill>
                  <a:schemeClr val="bg1"/>
                </a:solidFill>
              </a:rPr>
              <a:t>: </a:t>
            </a:r>
            <a:r>
              <a:rPr lang="pt-BR" dirty="0" err="1" smtClean="0">
                <a:solidFill>
                  <a:schemeClr val="bg1"/>
                </a:solidFill>
              </a:rPr>
              <a:t>Heating</a:t>
            </a:r>
            <a:r>
              <a:rPr lang="pt-BR" dirty="0" smtClean="0">
                <a:solidFill>
                  <a:schemeClr val="bg1"/>
                </a:solidFill>
              </a:rPr>
              <a:t> </a:t>
            </a:r>
            <a:r>
              <a:rPr lang="pt-BR" dirty="0" err="1" smtClean="0">
                <a:solidFill>
                  <a:schemeClr val="bg1"/>
                </a:solidFill>
              </a:rPr>
              <a:t>and</a:t>
            </a:r>
            <a:r>
              <a:rPr lang="pt-BR" dirty="0" smtClean="0">
                <a:solidFill>
                  <a:schemeClr val="bg1"/>
                </a:solidFill>
              </a:rPr>
              <a:t> Hot </a:t>
            </a:r>
            <a:r>
              <a:rPr lang="pt-BR" dirty="0" err="1" smtClean="0">
                <a:solidFill>
                  <a:schemeClr val="bg1"/>
                </a:solidFill>
              </a:rPr>
              <a:t>Water</a:t>
            </a:r>
            <a:endParaRPr lang="pt-BR" dirty="0" smtClean="0">
              <a:solidFill>
                <a:schemeClr val="bg1"/>
              </a:solidFill>
            </a:endParaRPr>
          </a:p>
          <a:p>
            <a:endParaRPr lang="pt-BR" sz="900" dirty="0" smtClean="0">
              <a:solidFill>
                <a:schemeClr val="bg1"/>
              </a:solidFill>
            </a:endParaRPr>
          </a:p>
          <a:p>
            <a:r>
              <a:rPr lang="pt-BR" b="1" dirty="0" smtClean="0">
                <a:solidFill>
                  <a:schemeClr val="bg1"/>
                </a:solidFill>
              </a:rPr>
              <a:t>Spring: </a:t>
            </a:r>
            <a:r>
              <a:rPr lang="pt-BR" dirty="0" err="1" smtClean="0">
                <a:solidFill>
                  <a:schemeClr val="bg1"/>
                </a:solidFill>
              </a:rPr>
              <a:t>Noise</a:t>
            </a:r>
            <a:endParaRPr lang="pt-BR" dirty="0" smtClean="0">
              <a:solidFill>
                <a:schemeClr val="bg1"/>
              </a:solidFill>
            </a:endParaRPr>
          </a:p>
          <a:p>
            <a:endParaRPr lang="pt-BR" sz="900" dirty="0" smtClean="0">
              <a:solidFill>
                <a:schemeClr val="bg1"/>
              </a:solidFill>
            </a:endParaRPr>
          </a:p>
          <a:p>
            <a:r>
              <a:rPr lang="pt-BR" b="1" dirty="0" smtClean="0">
                <a:solidFill>
                  <a:schemeClr val="bg1"/>
                </a:solidFill>
              </a:rPr>
              <a:t>Summer: </a:t>
            </a:r>
            <a:r>
              <a:rPr lang="pt-BR" dirty="0" err="1" smtClean="0">
                <a:solidFill>
                  <a:schemeClr val="bg1"/>
                </a:solidFill>
              </a:rPr>
              <a:t>Noise</a:t>
            </a:r>
            <a:endParaRPr lang="pt-BR" dirty="0" smtClean="0">
              <a:solidFill>
                <a:schemeClr val="bg1"/>
              </a:solidFill>
            </a:endParaRPr>
          </a:p>
          <a:p>
            <a:endParaRPr lang="pt-BR" sz="1000" dirty="0" smtClean="0">
              <a:solidFill>
                <a:schemeClr val="bg1"/>
              </a:solidFill>
            </a:endParaRPr>
          </a:p>
          <a:p>
            <a:r>
              <a:rPr lang="pt-BR" b="1" dirty="0" err="1" smtClean="0">
                <a:solidFill>
                  <a:schemeClr val="bg1"/>
                </a:solidFill>
              </a:rPr>
              <a:t>Fall</a:t>
            </a:r>
            <a:r>
              <a:rPr lang="pt-BR" b="1" dirty="0" smtClean="0">
                <a:solidFill>
                  <a:schemeClr val="bg1"/>
                </a:solidFill>
              </a:rPr>
              <a:t>: </a:t>
            </a:r>
            <a:r>
              <a:rPr lang="pt-BR" dirty="0" smtClean="0">
                <a:solidFill>
                  <a:schemeClr val="bg1"/>
                </a:solidFill>
              </a:rPr>
              <a:t>Taxi </a:t>
            </a:r>
            <a:r>
              <a:rPr lang="pt-BR" dirty="0" err="1" smtClean="0">
                <a:solidFill>
                  <a:schemeClr val="bg1"/>
                </a:solidFill>
              </a:rPr>
              <a:t>Complaints</a:t>
            </a:r>
            <a:endParaRPr lang="pt-BR" dirty="0" smtClean="0">
              <a:solidFill>
                <a:schemeClr val="bg1"/>
              </a:solidFill>
            </a:endParaRPr>
          </a:p>
        </p:txBody>
      </p:sp>
    </p:spTree>
    <p:extLst>
      <p:ext uri="{BB962C8B-B14F-4D97-AF65-F5344CB8AC3E}">
        <p14:creationId xmlns:p14="http://schemas.microsoft.com/office/powerpoint/2010/main" val="771751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37" y="237767"/>
            <a:ext cx="5635285" cy="3130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815" y="237767"/>
            <a:ext cx="5230910" cy="315930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537" y="3570563"/>
            <a:ext cx="5635285" cy="307911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815" y="3570563"/>
            <a:ext cx="5225452" cy="3079115"/>
          </a:xfrm>
          <a:prstGeom prst="rect">
            <a:avLst/>
          </a:prstGeom>
        </p:spPr>
      </p:pic>
    </p:spTree>
    <p:extLst>
      <p:ext uri="{BB962C8B-B14F-4D97-AF65-F5344CB8AC3E}">
        <p14:creationId xmlns:p14="http://schemas.microsoft.com/office/powerpoint/2010/main" val="1114967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965709306"/>
              </p:ext>
            </p:extLst>
          </p:nvPr>
        </p:nvGraphicFramePr>
        <p:xfrm>
          <a:off x="93593" y="1226654"/>
          <a:ext cx="12192000" cy="4829175"/>
        </p:xfrm>
        <a:graphic>
          <a:graphicData uri="http://schemas.openxmlformats.org/drawingml/2006/chart">
            <c:chart xmlns:c="http://schemas.openxmlformats.org/drawingml/2006/chart" xmlns:r="http://schemas.openxmlformats.org/officeDocument/2006/relationships" r:id="rId3"/>
          </a:graphicData>
        </a:graphic>
      </p:graphicFrame>
      <p:sp>
        <p:nvSpPr>
          <p:cNvPr id="2" name="CaixaDeTexto 1"/>
          <p:cNvSpPr txBox="1"/>
          <p:nvPr/>
        </p:nvSpPr>
        <p:spPr>
          <a:xfrm>
            <a:off x="3055454" y="278296"/>
            <a:ext cx="6268277" cy="523220"/>
          </a:xfrm>
          <a:prstGeom prst="rect">
            <a:avLst/>
          </a:prstGeom>
          <a:noFill/>
        </p:spPr>
        <p:txBody>
          <a:bodyPr wrap="square" rtlCol="0">
            <a:spAutoFit/>
          </a:bodyPr>
          <a:lstStyle/>
          <a:p>
            <a:r>
              <a:rPr lang="pt-BR" sz="2800" dirty="0" err="1" smtClean="0">
                <a:latin typeface="+mj-lt"/>
              </a:rPr>
              <a:t>Complaint</a:t>
            </a:r>
            <a:r>
              <a:rPr lang="pt-BR" sz="2800" dirty="0" smtClean="0">
                <a:latin typeface="+mj-lt"/>
              </a:rPr>
              <a:t> </a:t>
            </a:r>
            <a:r>
              <a:rPr lang="pt-BR" sz="2800" dirty="0" err="1" smtClean="0">
                <a:latin typeface="+mj-lt"/>
              </a:rPr>
              <a:t>Types</a:t>
            </a:r>
            <a:r>
              <a:rPr lang="pt-BR" sz="2800" dirty="0" smtClean="0">
                <a:latin typeface="+mj-lt"/>
              </a:rPr>
              <a:t> </a:t>
            </a:r>
            <a:r>
              <a:rPr lang="pt-BR" sz="2800" dirty="0" err="1" smtClean="0">
                <a:latin typeface="+mj-lt"/>
              </a:rPr>
              <a:t>by</a:t>
            </a:r>
            <a:r>
              <a:rPr lang="pt-BR" sz="2800" dirty="0" smtClean="0">
                <a:latin typeface="+mj-lt"/>
              </a:rPr>
              <a:t> </a:t>
            </a:r>
            <a:r>
              <a:rPr lang="pt-BR" sz="2800" dirty="0" err="1" smtClean="0">
                <a:latin typeface="+mj-lt"/>
              </a:rPr>
              <a:t>Season</a:t>
            </a:r>
            <a:r>
              <a:rPr lang="pt-BR" sz="2800" dirty="0" smtClean="0">
                <a:latin typeface="+mj-lt"/>
              </a:rPr>
              <a:t> (2012 – 2015)</a:t>
            </a:r>
            <a:endParaRPr lang="pt-BR" sz="2800" dirty="0">
              <a:latin typeface="+mj-lt"/>
            </a:endParaRPr>
          </a:p>
        </p:txBody>
      </p:sp>
    </p:spTree>
    <p:extLst>
      <p:ext uri="{BB962C8B-B14F-4D97-AF65-F5344CB8AC3E}">
        <p14:creationId xmlns:p14="http://schemas.microsoft.com/office/powerpoint/2010/main" val="1863663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044" y="-133350"/>
            <a:ext cx="4095750" cy="1325563"/>
          </a:xfrm>
        </p:spPr>
        <p:txBody>
          <a:bodyPr>
            <a:normAutofit/>
          </a:bodyPr>
          <a:lstStyle/>
          <a:p>
            <a:r>
              <a:rPr lang="en-US" sz="3600" dirty="0" smtClean="0"/>
              <a:t>Seasonal Analysis</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799707158"/>
              </p:ext>
            </p:extLst>
          </p:nvPr>
        </p:nvGraphicFramePr>
        <p:xfrm>
          <a:off x="1793875" y="1192213"/>
          <a:ext cx="8128000" cy="2286000"/>
        </p:xfrm>
        <a:graphic>
          <a:graphicData uri="http://schemas.openxmlformats.org/drawingml/2006/table">
            <a:tbl>
              <a:tblPr firstRow="1" bandRow="1">
                <a:tableStyleId>{16D9F66E-5EB9-4882-86FB-DCBF35E3C3E4}</a:tableStyleId>
              </a:tblPr>
              <a:tblGrid>
                <a:gridCol w="4064000"/>
                <a:gridCol w="4064000"/>
              </a:tblGrid>
              <a:tr h="370840">
                <a:tc>
                  <a:txBody>
                    <a:bodyPr/>
                    <a:lstStyle/>
                    <a:p>
                      <a:r>
                        <a:rPr lang="en-US" sz="2400" b="1" dirty="0" smtClean="0"/>
                        <a:t>Total Winter</a:t>
                      </a:r>
                      <a:endParaRPr lang="en-US" sz="2400" b="1" dirty="0"/>
                    </a:p>
                  </a:txBody>
                  <a:tcPr/>
                </a:tc>
                <a:tc>
                  <a:txBody>
                    <a:bodyPr/>
                    <a:lstStyle/>
                    <a:p>
                      <a:pPr algn="ctr"/>
                      <a:r>
                        <a:rPr lang="is-IS" sz="2400" b="0" dirty="0" smtClean="0"/>
                        <a:t>22,647</a:t>
                      </a:r>
                      <a:endParaRPr lang="en-US" sz="2400" b="0" dirty="0"/>
                    </a:p>
                  </a:txBody>
                  <a:tcPr/>
                </a:tc>
              </a:tr>
              <a:tr h="370840">
                <a:tc>
                  <a:txBody>
                    <a:bodyPr/>
                    <a:lstStyle/>
                    <a:p>
                      <a:r>
                        <a:rPr lang="en-US" sz="2400" b="1" dirty="0" smtClean="0"/>
                        <a:t>Total Spring</a:t>
                      </a:r>
                      <a:endParaRPr lang="en-US" sz="2400" b="1" dirty="0"/>
                    </a:p>
                  </a:txBody>
                  <a:tcPr/>
                </a:tc>
                <a:tc>
                  <a:txBody>
                    <a:bodyPr/>
                    <a:lstStyle/>
                    <a:p>
                      <a:pPr algn="ctr"/>
                      <a:r>
                        <a:rPr lang="is-IS" sz="2400" dirty="0" smtClean="0"/>
                        <a:t>27,866</a:t>
                      </a:r>
                      <a:endParaRPr lang="en-US" sz="2400" dirty="0"/>
                    </a:p>
                  </a:txBody>
                  <a:tcPr/>
                </a:tc>
              </a:tr>
              <a:tr h="370840">
                <a:tc>
                  <a:txBody>
                    <a:bodyPr/>
                    <a:lstStyle/>
                    <a:p>
                      <a:r>
                        <a:rPr lang="en-US" sz="2400" b="1" dirty="0" smtClean="0"/>
                        <a:t>Total</a:t>
                      </a:r>
                      <a:r>
                        <a:rPr lang="en-US" sz="2400" b="1" baseline="0" dirty="0" smtClean="0"/>
                        <a:t> Summer</a:t>
                      </a:r>
                      <a:endParaRPr lang="en-US" sz="2400" b="1" dirty="0"/>
                    </a:p>
                  </a:txBody>
                  <a:tcPr/>
                </a:tc>
                <a:tc>
                  <a:txBody>
                    <a:bodyPr/>
                    <a:lstStyle/>
                    <a:p>
                      <a:pPr algn="ctr"/>
                      <a:r>
                        <a:rPr lang="is-IS" sz="2400" dirty="0" smtClean="0"/>
                        <a:t>27,094</a:t>
                      </a:r>
                      <a:endParaRPr lang="en-US" sz="2400" dirty="0"/>
                    </a:p>
                  </a:txBody>
                  <a:tcPr/>
                </a:tc>
              </a:tr>
              <a:tr h="370840">
                <a:tc>
                  <a:txBody>
                    <a:bodyPr/>
                    <a:lstStyle/>
                    <a:p>
                      <a:r>
                        <a:rPr lang="en-US" sz="2400" b="1" dirty="0" smtClean="0"/>
                        <a:t>Total Fall</a:t>
                      </a:r>
                      <a:endParaRPr lang="en-US" sz="2400" b="1" dirty="0"/>
                    </a:p>
                  </a:txBody>
                  <a:tcPr/>
                </a:tc>
                <a:tc>
                  <a:txBody>
                    <a:bodyPr/>
                    <a:lstStyle/>
                    <a:p>
                      <a:pPr algn="ctr"/>
                      <a:r>
                        <a:rPr lang="is-IS" sz="2400" dirty="0" smtClean="0"/>
                        <a:t>23,234</a:t>
                      </a:r>
                      <a:endParaRPr lang="en-US" sz="2400" dirty="0"/>
                    </a:p>
                  </a:txBody>
                  <a:tcPr/>
                </a:tc>
              </a:tr>
              <a:tr h="370840">
                <a:tc>
                  <a:txBody>
                    <a:bodyPr/>
                    <a:lstStyle/>
                    <a:p>
                      <a:r>
                        <a:rPr lang="en-US" sz="2400" b="1" dirty="0" smtClean="0"/>
                        <a:t>Total</a:t>
                      </a:r>
                      <a:r>
                        <a:rPr lang="en-US" sz="2400" b="1" baseline="0" dirty="0" smtClean="0"/>
                        <a:t> Complaints 2012 - 2015</a:t>
                      </a:r>
                      <a:endParaRPr lang="en-US" sz="2400" b="1" dirty="0"/>
                    </a:p>
                  </a:txBody>
                  <a:tcPr>
                    <a:solidFill>
                      <a:schemeClr val="accent4">
                        <a:lumMod val="20000"/>
                        <a:lumOff val="80000"/>
                      </a:schemeClr>
                    </a:solidFill>
                  </a:tcPr>
                </a:tc>
                <a:tc>
                  <a:txBody>
                    <a:bodyPr/>
                    <a:lstStyle/>
                    <a:p>
                      <a:pPr algn="ctr"/>
                      <a:r>
                        <a:rPr lang="en-US" sz="2400" dirty="0" smtClean="0"/>
                        <a:t>100,841</a:t>
                      </a:r>
                      <a:endParaRPr lang="en-US" sz="2400" dirty="0"/>
                    </a:p>
                  </a:txBody>
                  <a:tcPr>
                    <a:solidFill>
                      <a:schemeClr val="accent4">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13903524"/>
              </p:ext>
            </p:extLst>
          </p:nvPr>
        </p:nvGraphicFramePr>
        <p:xfrm>
          <a:off x="1771650" y="4064636"/>
          <a:ext cx="8150224" cy="1993263"/>
        </p:xfrm>
        <a:graphic>
          <a:graphicData uri="http://schemas.openxmlformats.org/drawingml/2006/table">
            <a:tbl>
              <a:tblPr firstRow="1" bandRow="1">
                <a:tableStyleId>{7DF18680-E054-41AD-8BC1-D1AEF772440D}</a:tableStyleId>
              </a:tblPr>
              <a:tblGrid>
                <a:gridCol w="2731558"/>
                <a:gridCol w="2709333"/>
                <a:gridCol w="2709333"/>
              </a:tblGrid>
              <a:tr h="493179">
                <a:tc>
                  <a:txBody>
                    <a:bodyPr/>
                    <a:lstStyle/>
                    <a:p>
                      <a:pPr algn="ctr"/>
                      <a:r>
                        <a:rPr lang="en-US" dirty="0" smtClean="0"/>
                        <a:t>Complaint</a:t>
                      </a:r>
                      <a:r>
                        <a:rPr lang="en-US" baseline="0" dirty="0" smtClean="0"/>
                        <a:t> Type</a:t>
                      </a:r>
                      <a:endParaRPr lang="en-US" dirty="0"/>
                    </a:p>
                  </a:txBody>
                  <a:tcPr/>
                </a:tc>
                <a:tc>
                  <a:txBody>
                    <a:bodyPr/>
                    <a:lstStyle/>
                    <a:p>
                      <a:r>
                        <a:rPr lang="en-US" dirty="0" smtClean="0"/>
                        <a:t>Complaints</a:t>
                      </a:r>
                      <a:r>
                        <a:rPr lang="en-US" baseline="0" dirty="0" smtClean="0"/>
                        <a:t> 2012 - 2015</a:t>
                      </a:r>
                      <a:endParaRPr lang="en-US" dirty="0"/>
                    </a:p>
                  </a:txBody>
                  <a:tcPr/>
                </a:tc>
                <a:tc>
                  <a:txBody>
                    <a:bodyPr/>
                    <a:lstStyle/>
                    <a:p>
                      <a:pPr algn="ctr"/>
                      <a:r>
                        <a:rPr lang="en-US" dirty="0" smtClean="0"/>
                        <a:t>Percentage</a:t>
                      </a:r>
                      <a:endParaRPr lang="en-US" dirty="0"/>
                    </a:p>
                  </a:txBody>
                  <a:tcPr/>
                </a:tc>
              </a:tr>
              <a:tr h="500028">
                <a:tc>
                  <a:txBody>
                    <a:bodyPr/>
                    <a:lstStyle/>
                    <a:p>
                      <a:pPr algn="ctr"/>
                      <a:r>
                        <a:rPr lang="en-US" sz="1800" dirty="0" smtClean="0">
                          <a:latin typeface="+mn-lt"/>
                        </a:rPr>
                        <a:t>Broken Meter</a:t>
                      </a:r>
                      <a:endParaRPr lang="en-US" sz="1800" dirty="0">
                        <a:latin typeface="+mn-lt"/>
                      </a:endParaRPr>
                    </a:p>
                  </a:txBody>
                  <a:tcPr/>
                </a:tc>
                <a:tc>
                  <a:txBody>
                    <a:bodyPr/>
                    <a:lstStyle/>
                    <a:p>
                      <a:pPr algn="ctr" fontAlgn="b"/>
                      <a:r>
                        <a:rPr lang="is-IS" sz="1800" b="0" i="0" u="none" strike="noStrike" dirty="0" smtClean="0">
                          <a:solidFill>
                            <a:srgbClr val="000000"/>
                          </a:solidFill>
                          <a:effectLst/>
                          <a:latin typeface="+mn-lt"/>
                        </a:rPr>
                        <a:t>11,340</a:t>
                      </a:r>
                      <a:endParaRPr lang="is-IS" sz="1800" b="0" i="0" u="none" strike="noStrike" dirty="0">
                        <a:solidFill>
                          <a:srgbClr val="000000"/>
                        </a:solidFill>
                        <a:effectLst/>
                        <a:latin typeface="+mn-lt"/>
                      </a:endParaRPr>
                    </a:p>
                  </a:txBody>
                  <a:tcPr marL="0" marR="0" marT="0" marB="0" anchor="ctr"/>
                </a:tc>
                <a:tc>
                  <a:txBody>
                    <a:bodyPr/>
                    <a:lstStyle/>
                    <a:p>
                      <a:pPr algn="ctr"/>
                      <a:r>
                        <a:rPr lang="en-US" sz="1800" dirty="0" smtClean="0">
                          <a:latin typeface="+mn-lt"/>
                        </a:rPr>
                        <a:t>11%</a:t>
                      </a:r>
                      <a:endParaRPr lang="en-US" sz="1800" dirty="0">
                        <a:latin typeface="+mn-lt"/>
                      </a:endParaRPr>
                    </a:p>
                  </a:txBody>
                  <a:tcPr/>
                </a:tc>
              </a:tr>
              <a:tr h="500028">
                <a:tc>
                  <a:txBody>
                    <a:bodyPr/>
                    <a:lstStyle/>
                    <a:p>
                      <a:pPr algn="ctr"/>
                      <a:r>
                        <a:rPr lang="en-US" sz="1800" dirty="0" smtClean="0">
                          <a:latin typeface="+mn-lt"/>
                        </a:rPr>
                        <a:t>Taxi</a:t>
                      </a:r>
                      <a:r>
                        <a:rPr lang="en-US" sz="1800" baseline="0" dirty="0" smtClean="0">
                          <a:latin typeface="+mn-lt"/>
                        </a:rPr>
                        <a:t> Complaint</a:t>
                      </a:r>
                      <a:endParaRPr lang="en-US" sz="1800" dirty="0">
                        <a:latin typeface="+mn-lt"/>
                      </a:endParaRPr>
                    </a:p>
                  </a:txBody>
                  <a:tcPr/>
                </a:tc>
                <a:tc>
                  <a:txBody>
                    <a:bodyPr/>
                    <a:lstStyle/>
                    <a:p>
                      <a:pPr algn="ctr"/>
                      <a:r>
                        <a:rPr lang="en-US" sz="1800" b="0" dirty="0" smtClean="0">
                          <a:latin typeface="+mn-lt"/>
                        </a:rPr>
                        <a:t>10,035</a:t>
                      </a:r>
                      <a:endParaRPr lang="en-US" sz="1800" b="0" dirty="0">
                        <a:latin typeface="+mn-lt"/>
                      </a:endParaRPr>
                    </a:p>
                  </a:txBody>
                  <a:tcPr anchor="ctr"/>
                </a:tc>
                <a:tc>
                  <a:txBody>
                    <a:bodyPr/>
                    <a:lstStyle/>
                    <a:p>
                      <a:pPr algn="ctr"/>
                      <a:r>
                        <a:rPr lang="en-US" sz="1800" dirty="0" smtClean="0">
                          <a:latin typeface="+mn-lt"/>
                        </a:rPr>
                        <a:t>10%</a:t>
                      </a:r>
                      <a:endParaRPr lang="en-US" sz="1800" dirty="0">
                        <a:latin typeface="+mn-lt"/>
                      </a:endParaRPr>
                    </a:p>
                  </a:txBody>
                  <a:tcPr/>
                </a:tc>
              </a:tr>
              <a:tr h="500028">
                <a:tc>
                  <a:txBody>
                    <a:bodyPr/>
                    <a:lstStyle/>
                    <a:p>
                      <a:pPr algn="ctr"/>
                      <a:r>
                        <a:rPr lang="en-US" sz="1800" dirty="0" smtClean="0">
                          <a:latin typeface="+mn-lt"/>
                        </a:rPr>
                        <a:t>Noise</a:t>
                      </a:r>
                      <a:r>
                        <a:rPr lang="en-US" sz="1800" baseline="0" dirty="0" smtClean="0">
                          <a:latin typeface="+mn-lt"/>
                        </a:rPr>
                        <a:t> Complaint</a:t>
                      </a:r>
                      <a:endParaRPr lang="en-US" sz="1800" dirty="0">
                        <a:latin typeface="+mn-lt"/>
                      </a:endParaRPr>
                    </a:p>
                  </a:txBody>
                  <a:tcPr/>
                </a:tc>
                <a:tc>
                  <a:txBody>
                    <a:bodyPr/>
                    <a:lstStyle/>
                    <a:p>
                      <a:pPr algn="ctr"/>
                      <a:r>
                        <a:rPr lang="en-US" sz="1800" b="0" dirty="0" smtClean="0">
                          <a:latin typeface="+mn-lt"/>
                        </a:rPr>
                        <a:t>8,037</a:t>
                      </a:r>
                      <a:endParaRPr lang="en-US" sz="1800" b="0" dirty="0">
                        <a:latin typeface="+mn-lt"/>
                      </a:endParaRPr>
                    </a:p>
                  </a:txBody>
                  <a:tcPr anchor="ctr"/>
                </a:tc>
                <a:tc>
                  <a:txBody>
                    <a:bodyPr/>
                    <a:lstStyle/>
                    <a:p>
                      <a:pPr algn="ctr"/>
                      <a:r>
                        <a:rPr lang="en-US" sz="1800" dirty="0" smtClean="0">
                          <a:latin typeface="+mn-lt"/>
                        </a:rPr>
                        <a:t>8%</a:t>
                      </a:r>
                      <a:endParaRPr lang="en-US" sz="1800" dirty="0">
                        <a:latin typeface="+mn-lt"/>
                      </a:endParaRPr>
                    </a:p>
                  </a:txBody>
                  <a:tcPr/>
                </a:tc>
              </a:tr>
            </a:tbl>
          </a:graphicData>
        </a:graphic>
      </p:graphicFrame>
    </p:spTree>
    <p:extLst>
      <p:ext uri="{BB962C8B-B14F-4D97-AF65-F5344CB8AC3E}">
        <p14:creationId xmlns:p14="http://schemas.microsoft.com/office/powerpoint/2010/main" val="332785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59922" y="151976"/>
            <a:ext cx="5100981" cy="1332267"/>
          </a:xfrm>
        </p:spPr>
        <p:txBody>
          <a:bodyPr>
            <a:normAutofit/>
          </a:bodyPr>
          <a:lstStyle/>
          <a:p>
            <a:r>
              <a:rPr lang="pt-BR" sz="3200" dirty="0" err="1" smtClean="0"/>
              <a:t>Predicting</a:t>
            </a:r>
            <a:r>
              <a:rPr lang="pt-BR" sz="3200" dirty="0" smtClean="0"/>
              <a:t> </a:t>
            </a:r>
            <a:r>
              <a:rPr lang="pt-BR" sz="3200" dirty="0" err="1" smtClean="0"/>
              <a:t>the</a:t>
            </a:r>
            <a:r>
              <a:rPr lang="pt-BR" sz="3200" dirty="0" smtClean="0"/>
              <a:t> </a:t>
            </a:r>
            <a:r>
              <a:rPr lang="pt-BR" sz="3200" dirty="0" err="1" smtClean="0"/>
              <a:t>next</a:t>
            </a:r>
            <a:r>
              <a:rPr lang="pt-BR" sz="3200" dirty="0" smtClean="0"/>
              <a:t> </a:t>
            </a:r>
            <a:r>
              <a:rPr lang="pt-BR" sz="3200" dirty="0" err="1" smtClean="0"/>
              <a:t>Winter</a:t>
            </a:r>
            <a:r>
              <a:rPr lang="pt-BR" sz="3200" dirty="0" smtClean="0"/>
              <a:t>...</a:t>
            </a:r>
            <a:endParaRPr lang="pt-BR" sz="3200"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5" y="1921565"/>
            <a:ext cx="5940142" cy="3489745"/>
          </a:xfrm>
          <a:prstGeom prst="rect">
            <a:avLst/>
          </a:prstGeom>
        </p:spPr>
      </p:pic>
      <p:pic>
        <p:nvPicPr>
          <p:cNvPr id="5"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977" y="1921565"/>
            <a:ext cx="5924315" cy="3489745"/>
          </a:xfrm>
          <a:prstGeom prst="rect">
            <a:avLst/>
          </a:prstGeom>
        </p:spPr>
      </p:pic>
    </p:spTree>
    <p:extLst>
      <p:ext uri="{BB962C8B-B14F-4D97-AF65-F5344CB8AC3E}">
        <p14:creationId xmlns:p14="http://schemas.microsoft.com/office/powerpoint/2010/main" val="2046297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578843717"/>
              </p:ext>
            </p:extLst>
          </p:nvPr>
        </p:nvGraphicFramePr>
        <p:xfrm>
          <a:off x="1089716" y="291548"/>
          <a:ext cx="9246980" cy="57600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4318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323977763"/>
              </p:ext>
            </p:extLst>
          </p:nvPr>
        </p:nvGraphicFramePr>
        <p:xfrm>
          <a:off x="0" y="159025"/>
          <a:ext cx="12059478" cy="65863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2481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7911548" y="2623793"/>
            <a:ext cx="2252869" cy="1689652"/>
          </a:xfrm>
          <a:prstGeom prst="rect">
            <a:avLst/>
          </a:prstGeom>
        </p:spPr>
      </p:pic>
      <p:sp>
        <p:nvSpPr>
          <p:cNvPr id="2" name="Title 1"/>
          <p:cNvSpPr>
            <a:spLocks noGrp="1"/>
          </p:cNvSpPr>
          <p:nvPr>
            <p:ph type="title"/>
          </p:nvPr>
        </p:nvSpPr>
        <p:spPr>
          <a:xfrm>
            <a:off x="2495550" y="2345497"/>
            <a:ext cx="6915150" cy="1325563"/>
          </a:xfrm>
        </p:spPr>
        <p:txBody>
          <a:bodyPr/>
          <a:lstStyle/>
          <a:p>
            <a:r>
              <a:rPr lang="en-US" smtClean="0"/>
              <a:t>Heat and Hot Water Analysis</a:t>
            </a:r>
            <a:endParaRPr lang="en-US"/>
          </a:p>
        </p:txBody>
      </p:sp>
    </p:spTree>
    <p:extLst>
      <p:ext uri="{BB962C8B-B14F-4D97-AF65-F5344CB8AC3E}">
        <p14:creationId xmlns:p14="http://schemas.microsoft.com/office/powerpoint/2010/main" val="1215177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0857" y="215900"/>
            <a:ext cx="7124700" cy="1269999"/>
          </a:xfrm>
        </p:spPr>
        <p:txBody>
          <a:bodyPr>
            <a:normAutofit fontScale="90000"/>
          </a:bodyPr>
          <a:lstStyle/>
          <a:p>
            <a:pPr algn="ctr"/>
            <a:r>
              <a:rPr lang="en-US" dirty="0" smtClean="0"/>
              <a:t>Heat and Hot Water </a:t>
            </a:r>
            <a:br>
              <a:rPr lang="en-US" dirty="0" smtClean="0"/>
            </a:br>
            <a:r>
              <a:rPr lang="en-US" dirty="0" smtClean="0"/>
              <a:t>Complaints</a:t>
            </a:r>
            <a:endParaRPr lang="en-US" dirty="0"/>
          </a:p>
        </p:txBody>
      </p:sp>
      <p:sp>
        <p:nvSpPr>
          <p:cNvPr id="4" name="CaixaDeTexto 3"/>
          <p:cNvSpPr txBox="1"/>
          <p:nvPr/>
        </p:nvSpPr>
        <p:spPr>
          <a:xfrm>
            <a:off x="7769363" y="1485899"/>
            <a:ext cx="4187687" cy="400110"/>
          </a:xfrm>
          <a:prstGeom prst="rect">
            <a:avLst/>
          </a:prstGeom>
          <a:noFill/>
        </p:spPr>
        <p:txBody>
          <a:bodyPr wrap="square" rtlCol="0">
            <a:spAutoFit/>
          </a:bodyPr>
          <a:lstStyle/>
          <a:p>
            <a:r>
              <a:rPr lang="pt-BR" sz="2000" i="1" dirty="0" err="1" smtClean="0">
                <a:solidFill>
                  <a:schemeClr val="accent2">
                    <a:lumMod val="75000"/>
                  </a:schemeClr>
                </a:solidFill>
                <a:latin typeface="+mj-lt"/>
              </a:rPr>
              <a:t>Density</a:t>
            </a:r>
            <a:r>
              <a:rPr lang="pt-BR" sz="2000" i="1" dirty="0" smtClean="0">
                <a:solidFill>
                  <a:schemeClr val="accent2">
                    <a:lumMod val="75000"/>
                  </a:schemeClr>
                </a:solidFill>
                <a:latin typeface="+mj-lt"/>
              </a:rPr>
              <a:t> </a:t>
            </a:r>
            <a:r>
              <a:rPr lang="pt-BR" sz="2000" i="1" dirty="0" err="1">
                <a:solidFill>
                  <a:schemeClr val="accent2">
                    <a:lumMod val="75000"/>
                  </a:schemeClr>
                </a:solidFill>
                <a:latin typeface="+mj-lt"/>
              </a:rPr>
              <a:t>m</a:t>
            </a:r>
            <a:r>
              <a:rPr lang="pt-BR" sz="2000" i="1" dirty="0" err="1" smtClean="0">
                <a:solidFill>
                  <a:schemeClr val="accent2">
                    <a:lumMod val="75000"/>
                  </a:schemeClr>
                </a:solidFill>
                <a:latin typeface="+mj-lt"/>
              </a:rPr>
              <a:t>ap</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by</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number</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of</a:t>
            </a:r>
            <a:r>
              <a:rPr lang="pt-BR" sz="2000" i="1" dirty="0" smtClean="0">
                <a:solidFill>
                  <a:schemeClr val="accent2">
                    <a:lumMod val="75000"/>
                  </a:schemeClr>
                </a:solidFill>
                <a:latin typeface="+mj-lt"/>
              </a:rPr>
              <a:t> </a:t>
            </a:r>
            <a:r>
              <a:rPr lang="pt-BR" sz="2000" i="1" dirty="0" err="1" smtClean="0">
                <a:solidFill>
                  <a:schemeClr val="accent2">
                    <a:lumMod val="75000"/>
                  </a:schemeClr>
                </a:solidFill>
                <a:latin typeface="+mj-lt"/>
              </a:rPr>
              <a:t>complaints</a:t>
            </a:r>
            <a:endParaRPr lang="pt-BR" sz="2000" i="1" dirty="0">
              <a:solidFill>
                <a:schemeClr val="accent2">
                  <a:lumMod val="75000"/>
                </a:schemeClr>
              </a:solidFill>
              <a:latin typeface="+mj-lt"/>
            </a:endParaRPr>
          </a:p>
        </p:txBody>
      </p:sp>
      <p:pic>
        <p:nvPicPr>
          <p:cNvPr id="5" name="Picture 4"/>
          <p:cNvPicPr>
            <a:picLocks noChangeAspect="1"/>
          </p:cNvPicPr>
          <p:nvPr/>
        </p:nvPicPr>
        <p:blipFill>
          <a:blip r:embed="rId3"/>
          <a:stretch>
            <a:fillRect/>
          </a:stretch>
        </p:blipFill>
        <p:spPr>
          <a:xfrm>
            <a:off x="-749137" y="0"/>
            <a:ext cx="8249867" cy="6858000"/>
          </a:xfrm>
          <a:prstGeom prst="rect">
            <a:avLst/>
          </a:prstGeom>
        </p:spPr>
      </p:pic>
      <p:sp>
        <p:nvSpPr>
          <p:cNvPr id="7" name="TextBox 6"/>
          <p:cNvSpPr txBox="1"/>
          <p:nvPr/>
        </p:nvSpPr>
        <p:spPr>
          <a:xfrm>
            <a:off x="7723533" y="6281531"/>
            <a:ext cx="4187687" cy="369332"/>
          </a:xfrm>
          <a:prstGeom prst="rect">
            <a:avLst/>
          </a:prstGeom>
          <a:noFill/>
        </p:spPr>
        <p:txBody>
          <a:bodyPr wrap="square" rtlCol="0">
            <a:spAutoFit/>
          </a:bodyPr>
          <a:lstStyle/>
          <a:p>
            <a:r>
              <a:rPr lang="en-US" dirty="0" smtClean="0">
                <a:hlinkClick r:id="rId4"/>
              </a:rPr>
              <a:t>Map Link</a:t>
            </a:r>
            <a:endParaRPr lang="en-US" dirty="0"/>
          </a:p>
        </p:txBody>
      </p:sp>
    </p:spTree>
    <p:extLst>
      <p:ext uri="{BB962C8B-B14F-4D97-AF65-F5344CB8AC3E}">
        <p14:creationId xmlns:p14="http://schemas.microsoft.com/office/powerpoint/2010/main" val="1488330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6300" y="365125"/>
            <a:ext cx="5397500" cy="1325563"/>
          </a:xfrm>
        </p:spPr>
        <p:txBody>
          <a:bodyPr/>
          <a:lstStyle/>
          <a:p>
            <a:pPr algn="ctr"/>
            <a:r>
              <a:rPr lang="pt-BR" dirty="0" err="1" smtClean="0"/>
              <a:t>Heat</a:t>
            </a:r>
            <a:r>
              <a:rPr lang="pt-BR" dirty="0" smtClean="0"/>
              <a:t> </a:t>
            </a:r>
            <a:r>
              <a:rPr lang="pt-BR" dirty="0" err="1" smtClean="0"/>
              <a:t>and</a:t>
            </a:r>
            <a:r>
              <a:rPr lang="pt-BR" dirty="0" smtClean="0"/>
              <a:t> Hot </a:t>
            </a:r>
            <a:r>
              <a:rPr lang="pt-BR" dirty="0" err="1" smtClean="0"/>
              <a:t>Water</a:t>
            </a:r>
            <a:r>
              <a:rPr lang="pt-BR" dirty="0" smtClean="0"/>
              <a:t> </a:t>
            </a:r>
            <a:r>
              <a:rPr lang="pt-BR" dirty="0" err="1" smtClean="0"/>
              <a:t>Complaints</a:t>
            </a:r>
            <a:endParaRPr lang="pt-BR" dirty="0"/>
          </a:p>
        </p:txBody>
      </p:sp>
      <p:pic>
        <p:nvPicPr>
          <p:cNvPr id="3" name="Imagem 2"/>
          <p:cNvPicPr>
            <a:picLocks noChangeAspect="1"/>
          </p:cNvPicPr>
          <p:nvPr/>
        </p:nvPicPr>
        <p:blipFill rotWithShape="1">
          <a:blip r:embed="rId3"/>
          <a:srcRect l="-34293" r="34293"/>
          <a:stretch/>
        </p:blipFill>
        <p:spPr>
          <a:xfrm>
            <a:off x="-8819356" y="33130"/>
            <a:ext cx="14775656" cy="6858000"/>
          </a:xfrm>
          <a:prstGeom prst="rect">
            <a:avLst/>
          </a:prstGeom>
        </p:spPr>
      </p:pic>
      <p:sp>
        <p:nvSpPr>
          <p:cNvPr id="4" name="CaixaDeTexto 3"/>
          <p:cNvSpPr txBox="1"/>
          <p:nvPr/>
        </p:nvSpPr>
        <p:spPr>
          <a:xfrm>
            <a:off x="821634" y="365125"/>
            <a:ext cx="1842051" cy="369332"/>
          </a:xfrm>
          <a:prstGeom prst="rect">
            <a:avLst/>
          </a:prstGeom>
          <a:solidFill>
            <a:schemeClr val="accent6">
              <a:lumMod val="40000"/>
              <a:lumOff val="60000"/>
            </a:schemeClr>
          </a:solidFill>
        </p:spPr>
        <p:txBody>
          <a:bodyPr wrap="square" rtlCol="0">
            <a:spAutoFit/>
          </a:bodyPr>
          <a:lstStyle/>
          <a:p>
            <a:r>
              <a:rPr lang="tr-TR" dirty="0"/>
              <a:t>1691 BROADWAY</a:t>
            </a:r>
            <a:endParaRPr lang="pt-BR" dirty="0"/>
          </a:p>
        </p:txBody>
      </p:sp>
      <p:sp>
        <p:nvSpPr>
          <p:cNvPr id="5" name="CaixaDeTexto 4"/>
          <p:cNvSpPr txBox="1"/>
          <p:nvPr/>
        </p:nvSpPr>
        <p:spPr>
          <a:xfrm>
            <a:off x="3735455" y="3835640"/>
            <a:ext cx="1991417" cy="369332"/>
          </a:xfrm>
          <a:prstGeom prst="rect">
            <a:avLst/>
          </a:prstGeom>
          <a:solidFill>
            <a:schemeClr val="accent6">
              <a:lumMod val="40000"/>
              <a:lumOff val="60000"/>
            </a:schemeClr>
          </a:solidFill>
        </p:spPr>
        <p:txBody>
          <a:bodyPr wrap="square" rtlCol="0">
            <a:spAutoFit/>
          </a:bodyPr>
          <a:lstStyle/>
          <a:p>
            <a:r>
              <a:rPr lang="tr-TR"/>
              <a:t>15 EAST 31 STREET</a:t>
            </a:r>
            <a:endParaRPr lang="pt-BR" dirty="0"/>
          </a:p>
        </p:txBody>
      </p:sp>
      <p:sp>
        <p:nvSpPr>
          <p:cNvPr id="7" name="CaixaDeTexto 6"/>
          <p:cNvSpPr txBox="1"/>
          <p:nvPr/>
        </p:nvSpPr>
        <p:spPr>
          <a:xfrm>
            <a:off x="3090791" y="1842052"/>
            <a:ext cx="1550505" cy="369332"/>
          </a:xfrm>
          <a:prstGeom prst="rect">
            <a:avLst/>
          </a:prstGeom>
          <a:solidFill>
            <a:schemeClr val="accent6">
              <a:lumMod val="40000"/>
              <a:lumOff val="60000"/>
            </a:schemeClr>
          </a:solidFill>
        </p:spPr>
        <p:txBody>
          <a:bodyPr wrap="square" rtlCol="0">
            <a:spAutoFit/>
          </a:bodyPr>
          <a:lstStyle/>
          <a:p>
            <a:r>
              <a:rPr lang="tr-TR" dirty="0"/>
              <a:t>680 </a:t>
            </a:r>
            <a:r>
              <a:rPr lang="tr-TR"/>
              <a:t>8 </a:t>
            </a:r>
            <a:r>
              <a:rPr lang="tr-TR" smtClean="0"/>
              <a:t>AVENUE</a:t>
            </a:r>
            <a:endParaRPr lang="pt-BR" dirty="0"/>
          </a:p>
        </p:txBody>
      </p:sp>
      <p:sp>
        <p:nvSpPr>
          <p:cNvPr id="8" name="CaixaDeTexto 7"/>
          <p:cNvSpPr txBox="1"/>
          <p:nvPr/>
        </p:nvSpPr>
        <p:spPr>
          <a:xfrm>
            <a:off x="2497756" y="5877974"/>
            <a:ext cx="2143540" cy="369332"/>
          </a:xfrm>
          <a:prstGeom prst="rect">
            <a:avLst/>
          </a:prstGeom>
          <a:solidFill>
            <a:schemeClr val="accent6">
              <a:lumMod val="40000"/>
              <a:lumOff val="60000"/>
            </a:schemeClr>
          </a:solidFill>
        </p:spPr>
        <p:txBody>
          <a:bodyPr wrap="square" rtlCol="0">
            <a:spAutoFit/>
          </a:bodyPr>
          <a:lstStyle/>
          <a:p>
            <a:r>
              <a:rPr lang="tr-TR" dirty="0"/>
              <a:t>18 WEST 16 STREET</a:t>
            </a:r>
            <a:endParaRPr lang="pt-BR" dirty="0"/>
          </a:p>
        </p:txBody>
      </p:sp>
      <p:sp>
        <p:nvSpPr>
          <p:cNvPr id="10" name="CaixaDeTexto 9"/>
          <p:cNvSpPr txBox="1"/>
          <p:nvPr/>
        </p:nvSpPr>
        <p:spPr>
          <a:xfrm>
            <a:off x="5956300" y="1822628"/>
            <a:ext cx="5983909" cy="400110"/>
          </a:xfrm>
          <a:prstGeom prst="rect">
            <a:avLst/>
          </a:prstGeom>
          <a:noFill/>
        </p:spPr>
        <p:txBody>
          <a:bodyPr wrap="square" rtlCol="0">
            <a:spAutoFit/>
          </a:bodyPr>
          <a:lstStyle/>
          <a:p>
            <a:r>
              <a:rPr lang="pt-BR" sz="2000" i="1" dirty="0" err="1" smtClean="0">
                <a:solidFill>
                  <a:srgbClr val="54217C"/>
                </a:solidFill>
                <a:latin typeface="+mj-lt"/>
              </a:rPr>
              <a:t>Addresses</a:t>
            </a:r>
            <a:r>
              <a:rPr lang="pt-BR" sz="2000" i="1" dirty="0" smtClean="0">
                <a:solidFill>
                  <a:srgbClr val="54217C"/>
                </a:solidFill>
                <a:latin typeface="+mj-lt"/>
              </a:rPr>
              <a:t> </a:t>
            </a:r>
            <a:r>
              <a:rPr lang="pt-BR" sz="2000" i="1" dirty="0" err="1" smtClean="0">
                <a:solidFill>
                  <a:srgbClr val="54217C"/>
                </a:solidFill>
                <a:latin typeface="+mj-lt"/>
              </a:rPr>
              <a:t>with</a:t>
            </a:r>
            <a:r>
              <a:rPr lang="pt-BR" sz="2000" i="1" dirty="0" smtClean="0">
                <a:solidFill>
                  <a:srgbClr val="54217C"/>
                </a:solidFill>
                <a:latin typeface="+mj-lt"/>
              </a:rPr>
              <a:t> </a:t>
            </a:r>
            <a:r>
              <a:rPr lang="pt-BR" sz="2000" i="1" dirty="0" err="1" smtClean="0">
                <a:solidFill>
                  <a:srgbClr val="54217C"/>
                </a:solidFill>
                <a:latin typeface="+mj-lt"/>
              </a:rPr>
              <a:t>the</a:t>
            </a:r>
            <a:r>
              <a:rPr lang="pt-BR" sz="2000" i="1" dirty="0" smtClean="0">
                <a:solidFill>
                  <a:srgbClr val="54217C"/>
                </a:solidFill>
                <a:latin typeface="+mj-lt"/>
              </a:rPr>
              <a:t> </a:t>
            </a:r>
            <a:r>
              <a:rPr lang="pt-BR" sz="2000" i="1" dirty="0" err="1" smtClean="0">
                <a:solidFill>
                  <a:srgbClr val="54217C"/>
                </a:solidFill>
                <a:latin typeface="+mj-lt"/>
              </a:rPr>
              <a:t>most</a:t>
            </a:r>
            <a:r>
              <a:rPr lang="pt-BR" sz="2000" i="1" dirty="0" smtClean="0">
                <a:solidFill>
                  <a:srgbClr val="54217C"/>
                </a:solidFill>
                <a:latin typeface="+mj-lt"/>
              </a:rPr>
              <a:t> </a:t>
            </a:r>
            <a:r>
              <a:rPr lang="pt-BR" sz="2000" i="1" dirty="0" err="1" smtClean="0">
                <a:solidFill>
                  <a:srgbClr val="54217C"/>
                </a:solidFill>
                <a:latin typeface="+mj-lt"/>
              </a:rPr>
              <a:t>heat</a:t>
            </a:r>
            <a:r>
              <a:rPr lang="pt-BR" sz="2000" i="1" dirty="0" smtClean="0">
                <a:solidFill>
                  <a:srgbClr val="54217C"/>
                </a:solidFill>
                <a:latin typeface="+mj-lt"/>
              </a:rPr>
              <a:t> </a:t>
            </a:r>
            <a:r>
              <a:rPr lang="pt-BR" sz="2000" i="1" dirty="0" err="1" smtClean="0">
                <a:solidFill>
                  <a:srgbClr val="54217C"/>
                </a:solidFill>
                <a:latin typeface="+mj-lt"/>
              </a:rPr>
              <a:t>and</a:t>
            </a:r>
            <a:r>
              <a:rPr lang="pt-BR" sz="2000" i="1" dirty="0" smtClean="0">
                <a:solidFill>
                  <a:srgbClr val="54217C"/>
                </a:solidFill>
                <a:latin typeface="+mj-lt"/>
              </a:rPr>
              <a:t> hot </a:t>
            </a:r>
            <a:r>
              <a:rPr lang="pt-BR" sz="2000" i="1" dirty="0" err="1" smtClean="0">
                <a:solidFill>
                  <a:srgbClr val="54217C"/>
                </a:solidFill>
                <a:latin typeface="+mj-lt"/>
              </a:rPr>
              <a:t>water</a:t>
            </a:r>
            <a:r>
              <a:rPr lang="pt-BR" sz="2000" i="1" dirty="0" smtClean="0">
                <a:solidFill>
                  <a:srgbClr val="54217C"/>
                </a:solidFill>
                <a:latin typeface="+mj-lt"/>
              </a:rPr>
              <a:t> </a:t>
            </a:r>
            <a:r>
              <a:rPr lang="pt-BR" sz="2000" i="1" dirty="0" err="1" smtClean="0">
                <a:solidFill>
                  <a:srgbClr val="54217C"/>
                </a:solidFill>
                <a:latin typeface="+mj-lt"/>
              </a:rPr>
              <a:t>complaints</a:t>
            </a:r>
            <a:endParaRPr lang="pt-BR" sz="2000" i="1" dirty="0">
              <a:solidFill>
                <a:srgbClr val="54217C"/>
              </a:solidFill>
              <a:latin typeface="+mj-lt"/>
            </a:endParaRPr>
          </a:p>
        </p:txBody>
      </p:sp>
      <p:sp>
        <p:nvSpPr>
          <p:cNvPr id="11" name="CaixaDeTexto 8"/>
          <p:cNvSpPr txBox="1"/>
          <p:nvPr/>
        </p:nvSpPr>
        <p:spPr>
          <a:xfrm>
            <a:off x="2497756" y="6247306"/>
            <a:ext cx="2143540" cy="369332"/>
          </a:xfrm>
          <a:prstGeom prst="rect">
            <a:avLst/>
          </a:prstGeom>
          <a:solidFill>
            <a:schemeClr val="accent6">
              <a:lumMod val="40000"/>
              <a:lumOff val="60000"/>
            </a:schemeClr>
          </a:solidFill>
        </p:spPr>
        <p:txBody>
          <a:bodyPr wrap="square" rtlCol="0">
            <a:spAutoFit/>
          </a:bodyPr>
          <a:lstStyle/>
          <a:p>
            <a:r>
              <a:rPr lang="tr-TR" dirty="0"/>
              <a:t>10 EAST 16 STREET</a:t>
            </a:r>
            <a:endParaRPr lang="pt-BR" dirty="0"/>
          </a:p>
        </p:txBody>
      </p:sp>
      <p:sp>
        <p:nvSpPr>
          <p:cNvPr id="6" name="TextBox 5"/>
          <p:cNvSpPr txBox="1"/>
          <p:nvPr/>
        </p:nvSpPr>
        <p:spPr>
          <a:xfrm>
            <a:off x="8852452" y="768626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4087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ângulo Arredondado 4"/>
          <p:cNvSpPr/>
          <p:nvPr/>
        </p:nvSpPr>
        <p:spPr>
          <a:xfrm>
            <a:off x="139700" y="596900"/>
            <a:ext cx="11049000" cy="5397500"/>
          </a:xfrm>
          <a:prstGeom prst="roundRect">
            <a:avLst/>
          </a:prstGeom>
          <a:solidFill>
            <a:srgbClr val="2E1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500061"/>
            <a:ext cx="10515600" cy="1325563"/>
          </a:xfrm>
        </p:spPr>
        <p:txBody>
          <a:bodyPr/>
          <a:lstStyle/>
          <a:p>
            <a:r>
              <a:rPr lang="en-US" b="1" dirty="0" smtClean="0">
                <a:solidFill>
                  <a:srgbClr val="FFC000"/>
                </a:solidFill>
                <a:latin typeface="+mn-lt"/>
              </a:rPr>
              <a:t>About the Project</a:t>
            </a:r>
            <a:endParaRPr lang="en-US" b="1" dirty="0">
              <a:solidFill>
                <a:srgbClr val="FFC000"/>
              </a:solidFill>
              <a:latin typeface="+mn-lt"/>
            </a:endParaRPr>
          </a:p>
        </p:txBody>
      </p:sp>
      <p:sp>
        <p:nvSpPr>
          <p:cNvPr id="3" name="Content Placeholder 2"/>
          <p:cNvSpPr>
            <a:spLocks noGrp="1"/>
          </p:cNvSpPr>
          <p:nvPr>
            <p:ph idx="1"/>
          </p:nvPr>
        </p:nvSpPr>
        <p:spPr>
          <a:xfrm>
            <a:off x="755650" y="1577906"/>
            <a:ext cx="10515600" cy="4254500"/>
          </a:xfrm>
        </p:spPr>
        <p:txBody>
          <a:bodyPr>
            <a:normAutofit lnSpcReduction="10000"/>
          </a:bodyPr>
          <a:lstStyle/>
          <a:p>
            <a:pPr marL="0" indent="0">
              <a:buNone/>
            </a:pPr>
            <a:r>
              <a:rPr lang="en-US" b="1" dirty="0" smtClean="0">
                <a:solidFill>
                  <a:srgbClr val="0070C0"/>
                </a:solidFill>
              </a:rPr>
              <a:t>Goals</a:t>
            </a:r>
          </a:p>
          <a:p>
            <a:pPr>
              <a:buFont typeface="Arial" charset="0"/>
              <a:buChar char="•"/>
            </a:pPr>
            <a:r>
              <a:rPr lang="en-US" dirty="0" smtClean="0">
                <a:solidFill>
                  <a:schemeClr val="bg1"/>
                </a:solidFill>
              </a:rPr>
              <a:t>Learn about CBs</a:t>
            </a:r>
          </a:p>
          <a:p>
            <a:pPr>
              <a:buFont typeface="Arial" charset="0"/>
              <a:buChar char="•"/>
            </a:pPr>
            <a:r>
              <a:rPr lang="en-US" dirty="0" smtClean="0">
                <a:solidFill>
                  <a:schemeClr val="bg1"/>
                </a:solidFill>
              </a:rPr>
              <a:t>Learn Analytical Tools</a:t>
            </a:r>
          </a:p>
          <a:p>
            <a:pPr>
              <a:buFont typeface="Arial" charset="0"/>
              <a:buChar char="•"/>
            </a:pPr>
            <a:r>
              <a:rPr lang="en-US" dirty="0" smtClean="0">
                <a:solidFill>
                  <a:schemeClr val="bg1"/>
                </a:solidFill>
              </a:rPr>
              <a:t>Teach</a:t>
            </a:r>
          </a:p>
          <a:p>
            <a:pPr marL="0" indent="0">
              <a:buNone/>
            </a:pPr>
            <a:endParaRPr lang="en-US" sz="1400" dirty="0">
              <a:solidFill>
                <a:schemeClr val="bg1"/>
              </a:solidFill>
            </a:endParaRPr>
          </a:p>
          <a:p>
            <a:pPr marL="0" indent="0">
              <a:buNone/>
            </a:pPr>
            <a:r>
              <a:rPr lang="en-US" b="1" dirty="0" smtClean="0">
                <a:solidFill>
                  <a:srgbClr val="0070C0"/>
                </a:solidFill>
              </a:rPr>
              <a:t>Tools</a:t>
            </a:r>
          </a:p>
          <a:p>
            <a:r>
              <a:rPr lang="en-US" dirty="0" err="1" smtClean="0">
                <a:solidFill>
                  <a:schemeClr val="bg1"/>
                </a:solidFill>
              </a:rPr>
              <a:t>Socrata</a:t>
            </a:r>
            <a:r>
              <a:rPr lang="en-US" dirty="0" smtClean="0">
                <a:solidFill>
                  <a:schemeClr val="bg1"/>
                </a:solidFill>
              </a:rPr>
              <a:t> – 311 Data</a:t>
            </a:r>
          </a:p>
          <a:p>
            <a:r>
              <a:rPr lang="en-US" dirty="0" smtClean="0">
                <a:solidFill>
                  <a:schemeClr val="bg1"/>
                </a:solidFill>
              </a:rPr>
              <a:t>Excel –</a:t>
            </a:r>
            <a:r>
              <a:rPr lang="en-US" dirty="0">
                <a:solidFill>
                  <a:schemeClr val="bg1"/>
                </a:solidFill>
              </a:rPr>
              <a:t> </a:t>
            </a:r>
            <a:r>
              <a:rPr lang="en-US" dirty="0" smtClean="0">
                <a:solidFill>
                  <a:schemeClr val="bg1"/>
                </a:solidFill>
              </a:rPr>
              <a:t>Pivot Tables, formulas, graphs</a:t>
            </a:r>
          </a:p>
          <a:p>
            <a:r>
              <a:rPr lang="en-US" dirty="0" err="1" smtClean="0">
                <a:solidFill>
                  <a:schemeClr val="bg1"/>
                </a:solidFill>
              </a:rPr>
              <a:t>CartoDB</a:t>
            </a:r>
            <a:endParaRPr lang="en-US" dirty="0" smtClean="0">
              <a:solidFill>
                <a:schemeClr val="bg1"/>
              </a:solidFill>
            </a:endParaRPr>
          </a:p>
        </p:txBody>
      </p:sp>
    </p:spTree>
    <p:extLst>
      <p:ext uri="{BB962C8B-B14F-4D97-AF65-F5344CB8AC3E}">
        <p14:creationId xmlns:p14="http://schemas.microsoft.com/office/powerpoint/2010/main" val="1002807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495882203"/>
              </p:ext>
            </p:extLst>
          </p:nvPr>
        </p:nvGraphicFramePr>
        <p:xfrm>
          <a:off x="1724439" y="1606275"/>
          <a:ext cx="8750300" cy="3937002"/>
        </p:xfrm>
        <a:graphic>
          <a:graphicData uri="http://schemas.openxmlformats.org/drawingml/2006/table">
            <a:tbl>
              <a:tblPr firstRow="1" bandRow="1">
                <a:tableStyleId>{74C1A8A3-306A-4EB7-A6B1-4F7E0EB9C5D6}</a:tableStyleId>
              </a:tblPr>
              <a:tblGrid>
                <a:gridCol w="1750060"/>
                <a:gridCol w="1972144"/>
                <a:gridCol w="1527976"/>
                <a:gridCol w="1750060"/>
                <a:gridCol w="1750060"/>
              </a:tblGrid>
              <a:tr h="656167">
                <a:tc>
                  <a:txBody>
                    <a:bodyPr/>
                    <a:lstStyle/>
                    <a:p>
                      <a:pPr algn="ctr" fontAlgn="ctr"/>
                      <a:r>
                        <a:rPr lang="pt-BR" sz="1600" u="none" strike="noStrike" dirty="0" err="1" smtClean="0">
                          <a:effectLst/>
                        </a:rPr>
                        <a:t>Complaint</a:t>
                      </a:r>
                      <a:r>
                        <a:rPr lang="pt-BR" sz="1600" u="none" strike="noStrike" baseline="0" dirty="0" smtClean="0">
                          <a:effectLst/>
                        </a:rPr>
                        <a:t> </a:t>
                      </a:r>
                      <a:r>
                        <a:rPr lang="pt-BR" sz="1600" u="none" strike="noStrike" baseline="0" dirty="0" err="1" smtClean="0">
                          <a:effectLst/>
                        </a:rPr>
                        <a:t>Address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a:t>
                      </a:r>
                      <a:r>
                        <a:rPr lang="pt-BR" sz="1600" u="none" strike="noStrike" dirty="0" err="1" smtClean="0">
                          <a:effectLst/>
                        </a:rPr>
                        <a:t>Complaints</a:t>
                      </a:r>
                      <a:r>
                        <a:rPr lang="pt-BR" sz="1600" u="none" strike="noStrike" baseline="0" dirty="0" smtClean="0">
                          <a:effectLst/>
                        </a:rPr>
                        <a:t> 2012 - 2015</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a:t>
                      </a:r>
                      <a:r>
                        <a:rPr lang="pt-BR" sz="1600" u="none" strike="noStrike" dirty="0" err="1" smtClean="0">
                          <a:effectLst/>
                        </a:rPr>
                        <a:t>Units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err="1" smtClean="0">
                          <a:effectLst/>
                        </a:rPr>
                        <a:t>Stories</a:t>
                      </a:r>
                      <a:endParaRPr lang="pt-BR" sz="1600" b="0" i="0" u="none" strike="noStrike" dirty="0">
                        <a:solidFill>
                          <a:srgbClr val="000000"/>
                        </a:solidFill>
                        <a:effectLst/>
                        <a:latin typeface="+mn-lt"/>
                      </a:endParaRPr>
                    </a:p>
                  </a:txBody>
                  <a:tcPr marL="12700" marR="12700" marT="12700" marB="0" anchor="ctr"/>
                </a:tc>
                <a:tc>
                  <a:txBody>
                    <a:bodyPr/>
                    <a:lstStyle/>
                    <a:p>
                      <a:pPr algn="ctr" fontAlgn="ctr"/>
                      <a:r>
                        <a:rPr lang="pt-BR" sz="1600" u="none" strike="noStrike" dirty="0" smtClean="0">
                          <a:effectLst/>
                        </a:rPr>
                        <a:t> Date</a:t>
                      </a:r>
                      <a:r>
                        <a:rPr lang="pt-BR" sz="1600" u="none" strike="noStrike" baseline="0" dirty="0" smtClean="0">
                          <a:effectLst/>
                        </a:rPr>
                        <a:t> </a:t>
                      </a:r>
                      <a:r>
                        <a:rPr lang="pt-BR" sz="1600" u="none" strike="noStrike" baseline="0" dirty="0" err="1" smtClean="0">
                          <a:effectLst/>
                        </a:rPr>
                        <a:t>when</a:t>
                      </a:r>
                      <a:r>
                        <a:rPr lang="pt-BR" sz="1600" u="none" strike="noStrike" baseline="0" dirty="0" smtClean="0">
                          <a:effectLst/>
                        </a:rPr>
                        <a:t> </a:t>
                      </a:r>
                      <a:r>
                        <a:rPr lang="pt-BR" sz="1600" u="none" strike="noStrike" baseline="0" dirty="0" err="1" smtClean="0">
                          <a:effectLst/>
                        </a:rPr>
                        <a:t>built</a:t>
                      </a:r>
                      <a:endParaRPr lang="pt-BR" sz="1600" b="0" i="0" u="none" strike="noStrike" dirty="0">
                        <a:solidFill>
                          <a:srgbClr val="000000"/>
                        </a:solidFill>
                        <a:effectLst/>
                        <a:latin typeface="+mn-lt"/>
                      </a:endParaRPr>
                    </a:p>
                  </a:txBody>
                  <a:tcPr marL="12700" marR="12700" marT="12700" marB="0" anchor="ctr"/>
                </a:tc>
              </a:tr>
              <a:tr h="656167">
                <a:tc>
                  <a:txBody>
                    <a:bodyPr/>
                    <a:lstStyle/>
                    <a:p>
                      <a:pPr algn="ctr" fontAlgn="ctr"/>
                      <a:r>
                        <a:rPr lang="tr-TR" sz="1400" u="none" strike="noStrike" dirty="0">
                          <a:effectLst/>
                        </a:rPr>
                        <a:t>680 8 AVENUE</a:t>
                      </a:r>
                      <a:endParaRPr lang="tr-TR" sz="1400" b="1" i="0" u="none" strike="noStrike" dirty="0">
                        <a:solidFill>
                          <a:srgbClr val="000000"/>
                        </a:solidFill>
                        <a:effectLst/>
                        <a:latin typeface="+mn-lt"/>
                      </a:endParaRPr>
                    </a:p>
                  </a:txBody>
                  <a:tcPr marL="12700" marR="12700" marT="12700" marB="0" anchor="ctr"/>
                </a:tc>
                <a:tc>
                  <a:txBody>
                    <a:bodyPr/>
                    <a:lstStyle/>
                    <a:p>
                      <a:pPr algn="ctr" fontAlgn="ctr"/>
                      <a:r>
                        <a:rPr lang="is-IS" sz="1400" u="none" strike="noStrike" dirty="0">
                          <a:effectLst/>
                        </a:rPr>
                        <a:t>66</a:t>
                      </a:r>
                      <a:endParaRPr lang="is-IS"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652</a:t>
                      </a:r>
                      <a:endParaRPr lang="en-US"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15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1920</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1691 BROADWAY</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is-IS" sz="1400" u="none" strike="noStrike" dirty="0">
                          <a:effectLst/>
                        </a:rPr>
                        <a:t>48</a:t>
                      </a:r>
                      <a:endParaRPr lang="is-IS"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28</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1925</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139 WEST 28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a:effectLst/>
                        </a:rPr>
                        <a:t>44</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15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5</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1901</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18 WEST 16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a:effectLst/>
                        </a:rPr>
                        <a:t>43</a:t>
                      </a:r>
                      <a:endParaRPr lang="pt-BR" sz="1400" b="0" i="0" u="none" strike="noStrike">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9</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4</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1920</a:t>
                      </a:r>
                      <a:endParaRPr lang="en-US" sz="1400" b="1" i="0" u="none" strike="noStrike" dirty="0">
                        <a:solidFill>
                          <a:srgbClr val="000000"/>
                        </a:solidFill>
                        <a:effectLst/>
                        <a:latin typeface="+mn-lt"/>
                      </a:endParaRPr>
                    </a:p>
                  </a:txBody>
                  <a:tcPr marL="12700" marR="12700" marT="12700" marB="0" anchor="ctr"/>
                </a:tc>
              </a:tr>
              <a:tr h="656167">
                <a:tc>
                  <a:txBody>
                    <a:bodyPr/>
                    <a:lstStyle/>
                    <a:p>
                      <a:pPr algn="ctr" fontAlgn="ctr"/>
                      <a:r>
                        <a:rPr lang="pt-BR" sz="1400" u="none" strike="noStrike" dirty="0">
                          <a:effectLst/>
                        </a:rPr>
                        <a:t>15 EAST 31 STREET</a:t>
                      </a:r>
                      <a:endParaRPr lang="pt-BR" sz="1400" b="1" i="0" u="none" strike="noStrike" dirty="0">
                        <a:solidFill>
                          <a:srgbClr val="000000"/>
                        </a:solidFill>
                        <a:effectLst/>
                        <a:latin typeface="+mn-lt"/>
                      </a:endParaRPr>
                    </a:p>
                  </a:txBody>
                  <a:tcPr marL="12700" marR="12700" marT="12700" marB="0" anchor="ctr"/>
                </a:tc>
                <a:tc>
                  <a:txBody>
                    <a:bodyPr/>
                    <a:lstStyle/>
                    <a:p>
                      <a:pPr algn="ctr" fontAlgn="ctr"/>
                      <a:r>
                        <a:rPr lang="uk-UA" sz="1400" u="none" strike="noStrike">
                          <a:effectLst/>
                        </a:rPr>
                        <a:t>39</a:t>
                      </a:r>
                      <a:endParaRPr lang="uk-UA" sz="1400" b="0" i="0" u="none" strike="noStrike">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3</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pt-BR" sz="1400" u="none" strike="noStrike" dirty="0" smtClean="0">
                          <a:effectLst/>
                        </a:rPr>
                        <a:t>8</a:t>
                      </a:r>
                      <a:endParaRPr lang="pt-BR" sz="1400" b="0" i="0" u="none" strike="noStrike" dirty="0">
                        <a:solidFill>
                          <a:srgbClr val="000000"/>
                        </a:solidFill>
                        <a:effectLst/>
                        <a:latin typeface="+mn-lt"/>
                      </a:endParaRPr>
                    </a:p>
                  </a:txBody>
                  <a:tcPr marL="12700" marR="12700" marT="12700" marB="0" anchor="ctr"/>
                </a:tc>
                <a:tc>
                  <a:txBody>
                    <a:bodyPr/>
                    <a:lstStyle/>
                    <a:p>
                      <a:pPr algn="ctr" fontAlgn="ctr"/>
                      <a:r>
                        <a:rPr lang="en-US" sz="1400" u="none" strike="noStrike" dirty="0" smtClean="0">
                          <a:effectLst/>
                        </a:rPr>
                        <a:t>1925</a:t>
                      </a:r>
                      <a:endParaRPr lang="en-US" sz="1400" b="1" i="0" u="none" strike="noStrike" dirty="0">
                        <a:solidFill>
                          <a:srgbClr val="000000"/>
                        </a:solidFill>
                        <a:effectLst/>
                        <a:latin typeface="+mn-lt"/>
                      </a:endParaRPr>
                    </a:p>
                  </a:txBody>
                  <a:tcPr marL="12700" marR="12700" marT="12700" marB="0" anchor="ctr"/>
                </a:tc>
              </a:tr>
            </a:tbl>
          </a:graphicData>
        </a:graphic>
      </p:graphicFrame>
      <p:sp>
        <p:nvSpPr>
          <p:cNvPr id="5" name="CaixaDeTexto 4"/>
          <p:cNvSpPr txBox="1"/>
          <p:nvPr/>
        </p:nvSpPr>
        <p:spPr>
          <a:xfrm>
            <a:off x="2921000" y="387627"/>
            <a:ext cx="6908800" cy="523220"/>
          </a:xfrm>
          <a:prstGeom prst="rect">
            <a:avLst/>
          </a:prstGeom>
          <a:noFill/>
        </p:spPr>
        <p:txBody>
          <a:bodyPr wrap="square" rtlCol="0">
            <a:spAutoFit/>
          </a:bodyPr>
          <a:lstStyle/>
          <a:p>
            <a:r>
              <a:rPr lang="pt-BR" sz="2800" b="1" dirty="0" smtClean="0">
                <a:latin typeface="+mj-lt"/>
                <a:ea typeface="Gill Sans MT Condensed" charset="0"/>
                <a:cs typeface="Gill Sans MT Condensed" charset="0"/>
              </a:rPr>
              <a:t>Top 5 </a:t>
            </a:r>
            <a:r>
              <a:rPr lang="pt-BR" sz="2800" b="1" dirty="0" err="1" smtClean="0">
                <a:latin typeface="+mj-lt"/>
                <a:ea typeface="Gill Sans MT Condensed" charset="0"/>
                <a:cs typeface="Gill Sans MT Condensed" charset="0"/>
              </a:rPr>
              <a:t>Heat</a:t>
            </a:r>
            <a:r>
              <a:rPr lang="pt-BR" sz="2800" b="1" dirty="0" smtClean="0">
                <a:latin typeface="+mj-lt"/>
                <a:ea typeface="Gill Sans MT Condensed" charset="0"/>
                <a:cs typeface="Gill Sans MT Condensed" charset="0"/>
              </a:rPr>
              <a:t> </a:t>
            </a:r>
            <a:r>
              <a:rPr lang="pt-BR" sz="2800" b="1" dirty="0" err="1" smtClean="0">
                <a:latin typeface="+mj-lt"/>
                <a:ea typeface="Gill Sans MT Condensed" charset="0"/>
                <a:cs typeface="Gill Sans MT Condensed" charset="0"/>
              </a:rPr>
              <a:t>and</a:t>
            </a:r>
            <a:r>
              <a:rPr lang="pt-BR" sz="2800" b="1" dirty="0" smtClean="0">
                <a:latin typeface="+mj-lt"/>
                <a:ea typeface="Gill Sans MT Condensed" charset="0"/>
                <a:cs typeface="Gill Sans MT Condensed" charset="0"/>
              </a:rPr>
              <a:t> Hot </a:t>
            </a:r>
            <a:r>
              <a:rPr lang="pt-BR" sz="2800" b="1" dirty="0" err="1" smtClean="0">
                <a:latin typeface="+mj-lt"/>
                <a:ea typeface="Gill Sans MT Condensed" charset="0"/>
                <a:cs typeface="Gill Sans MT Condensed" charset="0"/>
              </a:rPr>
              <a:t>Water</a:t>
            </a:r>
            <a:r>
              <a:rPr lang="pt-BR" sz="2800" b="1" dirty="0" smtClean="0">
                <a:latin typeface="+mj-lt"/>
                <a:ea typeface="Gill Sans MT Condensed" charset="0"/>
                <a:cs typeface="Gill Sans MT Condensed" charset="0"/>
              </a:rPr>
              <a:t> </a:t>
            </a:r>
            <a:r>
              <a:rPr lang="pt-BR" sz="2800" b="1" dirty="0" err="1" smtClean="0">
                <a:latin typeface="+mj-lt"/>
                <a:ea typeface="Gill Sans MT Condensed" charset="0"/>
                <a:cs typeface="Gill Sans MT Condensed" charset="0"/>
              </a:rPr>
              <a:t>Complaint</a:t>
            </a:r>
            <a:r>
              <a:rPr lang="pt-BR" sz="2800" b="1" dirty="0" smtClean="0">
                <a:latin typeface="+mj-lt"/>
                <a:ea typeface="Gill Sans MT Condensed" charset="0"/>
                <a:cs typeface="Gill Sans MT Condensed" charset="0"/>
              </a:rPr>
              <a:t> Sites</a:t>
            </a:r>
            <a:endParaRPr lang="pt-BR" sz="2800" b="1" dirty="0">
              <a:latin typeface="+mj-lt"/>
              <a:ea typeface="Gill Sans MT Condensed" charset="0"/>
              <a:cs typeface="Gill Sans MT Condensed" charset="0"/>
            </a:endParaRPr>
          </a:p>
        </p:txBody>
      </p:sp>
    </p:spTree>
    <p:extLst>
      <p:ext uri="{BB962C8B-B14F-4D97-AF65-F5344CB8AC3E}">
        <p14:creationId xmlns:p14="http://schemas.microsoft.com/office/powerpoint/2010/main" val="659787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44417" y="1565310"/>
            <a:ext cx="3485322" cy="24003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2544417" cy="3965686"/>
          </a:xfrm>
          <a:prstGeom prst="rect">
            <a:avLst/>
          </a:prstGeom>
          <a:solidFill>
            <a:srgbClr val="BFD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44417" y="0"/>
            <a:ext cx="11145079" cy="1565310"/>
          </a:xfrm>
          <a:prstGeom prst="rect">
            <a:avLst/>
          </a:prstGeom>
          <a:solidFill>
            <a:srgbClr val="CBE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0" y="3965686"/>
            <a:ext cx="6029739" cy="2892314"/>
          </a:xfrm>
          <a:prstGeom prst="rect">
            <a:avLst/>
          </a:prstGeom>
          <a:solidFill>
            <a:srgbClr val="DF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29739" y="1565310"/>
            <a:ext cx="6162261" cy="529269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1696" y="-87899"/>
            <a:ext cx="10515600" cy="1325563"/>
          </a:xfrm>
        </p:spPr>
        <p:txBody>
          <a:bodyPr>
            <a:normAutofit/>
          </a:bodyPr>
          <a:lstStyle/>
          <a:p>
            <a:pPr algn="ctr"/>
            <a:r>
              <a:rPr lang="en-US" sz="5400" b="1" dirty="0" smtClean="0">
                <a:solidFill>
                  <a:srgbClr val="005600"/>
                </a:solidFill>
                <a:latin typeface="Gill Sans MT Condensed" charset="0"/>
                <a:ea typeface="Gill Sans MT Condensed" charset="0"/>
                <a:cs typeface="Gill Sans MT Condensed" charset="0"/>
              </a:rPr>
              <a:t>Recurrent Heat/Hot Water Complaints</a:t>
            </a:r>
            <a:endParaRPr lang="en-US" sz="5400" b="1" dirty="0">
              <a:solidFill>
                <a:srgbClr val="005600"/>
              </a:solidFill>
              <a:latin typeface="Gill Sans MT Condensed" charset="0"/>
              <a:ea typeface="Gill Sans MT Condensed" charset="0"/>
              <a:cs typeface="Gill Sans MT Condensed" charset="0"/>
            </a:endParaRPr>
          </a:p>
        </p:txBody>
      </p:sp>
      <p:sp>
        <p:nvSpPr>
          <p:cNvPr id="6" name="TextBox 5"/>
          <p:cNvSpPr txBox="1"/>
          <p:nvPr/>
        </p:nvSpPr>
        <p:spPr>
          <a:xfrm>
            <a:off x="278296" y="1165200"/>
            <a:ext cx="7633252" cy="400110"/>
          </a:xfrm>
          <a:prstGeom prst="rect">
            <a:avLst/>
          </a:prstGeom>
          <a:noFill/>
        </p:spPr>
        <p:txBody>
          <a:bodyPr wrap="square" rtlCol="0">
            <a:spAutoFit/>
          </a:bodyPr>
          <a:lstStyle/>
          <a:p>
            <a:pPr marL="285750" indent="-285750">
              <a:buFont typeface="Wingdings" charset="2"/>
              <a:buChar char="Ø"/>
            </a:pPr>
            <a:r>
              <a:rPr lang="en-US" sz="2000" b="1" dirty="0" smtClean="0">
                <a:solidFill>
                  <a:srgbClr val="C00000"/>
                </a:solidFill>
              </a:rPr>
              <a:t>Problem: </a:t>
            </a:r>
            <a:r>
              <a:rPr lang="en-US" sz="2000" dirty="0" err="1" smtClean="0">
                <a:latin typeface="+mj-lt"/>
              </a:rPr>
              <a:t>Socrata</a:t>
            </a:r>
            <a:r>
              <a:rPr lang="en-US" sz="2000" dirty="0" smtClean="0">
                <a:latin typeface="+mj-lt"/>
              </a:rPr>
              <a:t> Data &gt; Only 2014 &amp; 2015</a:t>
            </a:r>
            <a:endParaRPr lang="en-US" sz="2000" dirty="0">
              <a:latin typeface="+mj-lt"/>
            </a:endParaRPr>
          </a:p>
        </p:txBody>
      </p:sp>
      <p:sp>
        <p:nvSpPr>
          <p:cNvPr id="7" name="Oval 6"/>
          <p:cNvSpPr/>
          <p:nvPr/>
        </p:nvSpPr>
        <p:spPr>
          <a:xfrm>
            <a:off x="526774" y="2338647"/>
            <a:ext cx="2690191" cy="2650434"/>
          </a:xfrm>
          <a:prstGeom prst="ellipse">
            <a:avLst/>
          </a:prstGeom>
          <a:gradFill>
            <a:gsLst>
              <a:gs pos="23000">
                <a:srgbClr val="B8D8FC"/>
              </a:gs>
              <a:gs pos="42000">
                <a:schemeClr val="accent1">
                  <a:lumMod val="45000"/>
                  <a:lumOff val="55000"/>
                </a:schemeClr>
              </a:gs>
              <a:gs pos="67000">
                <a:srgbClr val="97C1EC"/>
              </a:gs>
              <a:gs pos="100000">
                <a:srgbClr val="45B1F0"/>
              </a:gs>
            </a:gsLst>
            <a:lin ang="5400000" scaled="1"/>
          </a:gra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57288" y="2539330"/>
            <a:ext cx="2425148" cy="2062103"/>
          </a:xfrm>
          <a:prstGeom prst="rect">
            <a:avLst/>
          </a:prstGeom>
          <a:noFill/>
        </p:spPr>
        <p:txBody>
          <a:bodyPr wrap="square" rtlCol="0">
            <a:spAutoFit/>
          </a:bodyPr>
          <a:lstStyle/>
          <a:p>
            <a:r>
              <a:rPr lang="en-US" sz="8800" b="1" dirty="0" smtClean="0">
                <a:solidFill>
                  <a:schemeClr val="tx1">
                    <a:lumMod val="65000"/>
                    <a:lumOff val="35000"/>
                  </a:schemeClr>
                </a:solidFill>
                <a:latin typeface="Gill Sans MT Condensed" charset="0"/>
                <a:ea typeface="Gill Sans MT Condensed" charset="0"/>
                <a:cs typeface="Gill Sans MT Condensed" charset="0"/>
              </a:rPr>
              <a:t>252</a:t>
            </a:r>
          </a:p>
          <a:p>
            <a:r>
              <a:rPr lang="en-US" sz="3600" b="1" dirty="0" smtClean="0">
                <a:latin typeface="Gill Sans MT Condensed" charset="0"/>
                <a:ea typeface="Gill Sans MT Condensed" charset="0"/>
                <a:cs typeface="Gill Sans MT Condensed" charset="0"/>
              </a:rPr>
              <a:t>Locations</a:t>
            </a:r>
            <a:endParaRPr lang="en-US" sz="3600" b="1" dirty="0">
              <a:latin typeface="Gill Sans MT Condensed" charset="0"/>
              <a:ea typeface="Gill Sans MT Condensed" charset="0"/>
              <a:cs typeface="Gill Sans MT Condensed" charset="0"/>
            </a:endParaRPr>
          </a:p>
        </p:txBody>
      </p:sp>
      <p:cxnSp>
        <p:nvCxnSpPr>
          <p:cNvPr id="12" name="Curved Connector 11"/>
          <p:cNvCxnSpPr/>
          <p:nvPr/>
        </p:nvCxnSpPr>
        <p:spPr>
          <a:xfrm flipV="1">
            <a:off x="3398325" y="3109423"/>
            <a:ext cx="1266750" cy="554441"/>
          </a:xfrm>
          <a:prstGeom prst="curved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846436" y="1764455"/>
            <a:ext cx="2641042" cy="2478346"/>
          </a:xfrm>
          <a:prstGeom prst="ellipse">
            <a:avLst/>
          </a:prstGeom>
          <a:gradFill>
            <a:gsLst>
              <a:gs pos="1000">
                <a:schemeClr val="accent6">
                  <a:lumMod val="20000"/>
                  <a:lumOff val="80000"/>
                </a:schemeClr>
              </a:gs>
              <a:gs pos="32000">
                <a:schemeClr val="accent6">
                  <a:lumMod val="60000"/>
                  <a:lumOff val="40000"/>
                </a:schemeClr>
              </a:gs>
              <a:gs pos="72000">
                <a:schemeClr val="accent6">
                  <a:lumMod val="75000"/>
                </a:schemeClr>
              </a:gs>
              <a:gs pos="100000">
                <a:schemeClr val="accent6">
                  <a:lumMod val="50000"/>
                </a:schemeClr>
              </a:gs>
            </a:gsLst>
            <a:lin ang="5400000" scaled="1"/>
          </a:gra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6" y="2880451"/>
            <a:ext cx="3048307" cy="28025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211907" y="1965138"/>
            <a:ext cx="2890139" cy="2000548"/>
          </a:xfrm>
          <a:prstGeom prst="rect">
            <a:avLst/>
          </a:prstGeom>
          <a:noFill/>
        </p:spPr>
        <p:txBody>
          <a:bodyPr wrap="square" rtlCol="0">
            <a:spAutoFit/>
          </a:bodyPr>
          <a:lstStyle/>
          <a:p>
            <a:r>
              <a:rPr lang="en-US" sz="8800" b="1" dirty="0" smtClean="0">
                <a:solidFill>
                  <a:schemeClr val="tx1">
                    <a:lumMod val="65000"/>
                    <a:lumOff val="35000"/>
                  </a:schemeClr>
                </a:solidFill>
                <a:latin typeface="Gill Sans MT Condensed" charset="0"/>
                <a:ea typeface="Gill Sans MT Condensed" charset="0"/>
                <a:cs typeface="Gill Sans MT Condensed" charset="0"/>
              </a:rPr>
              <a:t>190</a:t>
            </a:r>
            <a:r>
              <a:rPr lang="en-US" sz="1000" b="1" dirty="0" smtClean="0">
                <a:solidFill>
                  <a:schemeClr val="tx1">
                    <a:lumMod val="65000"/>
                    <a:lumOff val="35000"/>
                  </a:schemeClr>
                </a:solidFill>
                <a:latin typeface="Gill Sans MT Condensed" charset="0"/>
                <a:ea typeface="Gill Sans MT Condensed" charset="0"/>
                <a:cs typeface="Gill Sans MT Condensed" charset="0"/>
              </a:rPr>
              <a:t>  </a:t>
            </a:r>
            <a:r>
              <a:rPr lang="en-US" sz="3200" b="1" dirty="0" smtClean="0">
                <a:solidFill>
                  <a:schemeClr val="tx1">
                    <a:lumMod val="65000"/>
                    <a:lumOff val="35000"/>
                  </a:schemeClr>
                </a:solidFill>
                <a:latin typeface="Gill Sans MT Condensed" charset="0"/>
                <a:ea typeface="Gill Sans MT Condensed" charset="0"/>
                <a:cs typeface="Gill Sans MT Condensed" charset="0"/>
              </a:rPr>
              <a:t>(75%)</a:t>
            </a:r>
          </a:p>
          <a:p>
            <a:r>
              <a:rPr lang="en-US" sz="3600" b="1" dirty="0" smtClean="0">
                <a:latin typeface="Gill Sans MT Condensed" charset="0"/>
                <a:ea typeface="Gill Sans MT Condensed" charset="0"/>
                <a:cs typeface="Gill Sans MT Condensed" charset="0"/>
              </a:rPr>
              <a:t>  Recurrent</a:t>
            </a:r>
            <a:endParaRPr lang="en-US" sz="3600" b="1" dirty="0">
              <a:latin typeface="Gill Sans MT Condensed" charset="0"/>
              <a:ea typeface="Gill Sans MT Condensed" charset="0"/>
              <a:cs typeface="Gill Sans MT Condensed" charset="0"/>
            </a:endParaRPr>
          </a:p>
        </p:txBody>
      </p:sp>
      <p:graphicFrame>
        <p:nvGraphicFramePr>
          <p:cNvPr id="25" name="Table 24"/>
          <p:cNvGraphicFramePr>
            <a:graphicFrameLocks noGrp="1"/>
          </p:cNvGraphicFramePr>
          <p:nvPr>
            <p:extLst>
              <p:ext uri="{D42A27DB-BD31-4B8C-83A1-F6EECF244321}">
                <p14:modId xmlns:p14="http://schemas.microsoft.com/office/powerpoint/2010/main" val="1496638673"/>
              </p:ext>
            </p:extLst>
          </p:nvPr>
        </p:nvGraphicFramePr>
        <p:xfrm>
          <a:off x="6162260" y="5960083"/>
          <a:ext cx="5910470" cy="638198"/>
        </p:xfrm>
        <a:graphic>
          <a:graphicData uri="http://schemas.openxmlformats.org/drawingml/2006/table">
            <a:tbl>
              <a:tblPr firstRow="1" bandRow="1">
                <a:tableStyleId>{5C22544A-7EE6-4342-B048-85BDC9FD1C3A}</a:tableStyleId>
              </a:tblPr>
              <a:tblGrid>
                <a:gridCol w="1464366"/>
                <a:gridCol w="1464366"/>
                <a:gridCol w="1464366"/>
                <a:gridCol w="1517372"/>
              </a:tblGrid>
              <a:tr h="638198">
                <a:tc>
                  <a:txBody>
                    <a:bodyPr/>
                    <a:lstStyle/>
                    <a:p>
                      <a:pPr algn="ctr" fontAlgn="b"/>
                      <a:r>
                        <a:rPr lang="en-US" sz="1400" b="1" i="0" u="none" strike="noStrike" dirty="0">
                          <a:solidFill>
                            <a:srgbClr val="000000"/>
                          </a:solidFill>
                          <a:effectLst/>
                          <a:latin typeface="Calibri" charset="0"/>
                        </a:rPr>
                        <a:t>ENTIRE BUILDING</a:t>
                      </a:r>
                    </a:p>
                  </a:txBody>
                  <a:tcPr marL="0" marR="0" marT="0" marB="0" anchor="ctr">
                    <a:solidFill>
                      <a:srgbClr val="B8D8FC"/>
                    </a:solidFill>
                  </a:tcPr>
                </a:tc>
                <a:tc>
                  <a:txBody>
                    <a:bodyPr/>
                    <a:lstStyle/>
                    <a:p>
                      <a:pPr algn="ctr" fontAlgn="b"/>
                      <a:r>
                        <a:rPr lang="en-US" sz="1400" b="1" i="0" u="none" strike="noStrike" dirty="0">
                          <a:solidFill>
                            <a:srgbClr val="000000"/>
                          </a:solidFill>
                          <a:effectLst/>
                          <a:latin typeface="Calibri" charset="0"/>
                        </a:rPr>
                        <a:t>RESIDENTIAL BUILDING</a:t>
                      </a:r>
                    </a:p>
                  </a:txBody>
                  <a:tcPr marL="0" marR="0" marT="0" marB="0" anchor="ctr">
                    <a:solidFill>
                      <a:srgbClr val="B8D8FC"/>
                    </a:solidFill>
                  </a:tcPr>
                </a:tc>
                <a:tc>
                  <a:txBody>
                    <a:bodyPr/>
                    <a:lstStyle/>
                    <a:p>
                      <a:pPr algn="ctr" fontAlgn="b"/>
                      <a:r>
                        <a:rPr lang="is-IS" sz="1400" b="1" i="0" u="none" strike="noStrike" dirty="0">
                          <a:solidFill>
                            <a:srgbClr val="000000"/>
                          </a:solidFill>
                          <a:effectLst/>
                          <a:latin typeface="Calibri" charset="0"/>
                        </a:rPr>
                        <a:t>10016</a:t>
                      </a:r>
                    </a:p>
                  </a:txBody>
                  <a:tcPr marL="0" marR="0" marT="0" marB="0" anchor="ctr">
                    <a:solidFill>
                      <a:srgbClr val="B8D8FC"/>
                    </a:solidFill>
                  </a:tcPr>
                </a:tc>
                <a:tc>
                  <a:txBody>
                    <a:bodyPr/>
                    <a:lstStyle/>
                    <a:p>
                      <a:pPr algn="ctr" fontAlgn="b"/>
                      <a:r>
                        <a:rPr lang="de-DE" sz="1400" b="1" i="0" u="none" strike="noStrike" dirty="0">
                          <a:solidFill>
                            <a:srgbClr val="000000"/>
                          </a:solidFill>
                          <a:effectLst/>
                          <a:latin typeface="Calibri" charset="0"/>
                        </a:rPr>
                        <a:t>15 EAST   31 STREET</a:t>
                      </a:r>
                    </a:p>
                  </a:txBody>
                  <a:tcPr marL="0" marR="0" marT="0" marB="0" anchor="ctr">
                    <a:solidFill>
                      <a:srgbClr val="B8D8FC"/>
                    </a:solidFill>
                  </a:tcPr>
                </a:tc>
              </a:tr>
            </a:tbl>
          </a:graphicData>
        </a:graphic>
      </p:graphicFrame>
    </p:spTree>
    <p:extLst>
      <p:ext uri="{BB962C8B-B14F-4D97-AF65-F5344CB8AC3E}">
        <p14:creationId xmlns:p14="http://schemas.microsoft.com/office/powerpoint/2010/main" val="1851263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7848106" y="2818606"/>
            <a:ext cx="1179937" cy="954985"/>
          </a:xfrm>
          <a:prstGeom prst="rect">
            <a:avLst/>
          </a:prstGeom>
        </p:spPr>
      </p:pic>
      <p:sp>
        <p:nvSpPr>
          <p:cNvPr id="2" name="Title 1"/>
          <p:cNvSpPr>
            <a:spLocks noGrp="1"/>
          </p:cNvSpPr>
          <p:nvPr>
            <p:ph type="title"/>
          </p:nvPr>
        </p:nvSpPr>
        <p:spPr>
          <a:xfrm>
            <a:off x="3009900" y="2155825"/>
            <a:ext cx="5943600" cy="1325563"/>
          </a:xfrm>
        </p:spPr>
        <p:txBody>
          <a:bodyPr/>
          <a:lstStyle/>
          <a:p>
            <a:r>
              <a:rPr lang="en-US" smtClean="0"/>
              <a:t>Rodent Service Requests</a:t>
            </a:r>
            <a:endParaRPr lang="en-US"/>
          </a:p>
        </p:txBody>
      </p:sp>
    </p:spTree>
    <p:extLst>
      <p:ext uri="{BB962C8B-B14F-4D97-AF65-F5344CB8AC3E}">
        <p14:creationId xmlns:p14="http://schemas.microsoft.com/office/powerpoint/2010/main" val="1167994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63466" cy="6858000"/>
          </a:xfrm>
          <a:prstGeom prst="rect">
            <a:avLst/>
          </a:prstGeom>
        </p:spPr>
      </p:pic>
    </p:spTree>
    <p:extLst>
      <p:ext uri="{BB962C8B-B14F-4D97-AF65-F5344CB8AC3E}">
        <p14:creationId xmlns:p14="http://schemas.microsoft.com/office/powerpoint/2010/main" val="1323941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
              <a:schemeClr val="accent2">
                <a:lumMod val="20000"/>
                <a:lumOff val="80000"/>
              </a:schemeClr>
            </a:gs>
            <a:gs pos="30000">
              <a:schemeClr val="accent2">
                <a:lumMod val="40000"/>
                <a:lumOff val="60000"/>
              </a:schemeClr>
            </a:gs>
            <a:gs pos="56000">
              <a:schemeClr val="accent2">
                <a:lumMod val="60000"/>
                <a:lumOff val="4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33191" y="186889"/>
            <a:ext cx="2347152" cy="1760364"/>
          </a:xfrm>
          <a:prstGeom prst="rect">
            <a:avLst/>
          </a:prstGeom>
        </p:spPr>
      </p:pic>
      <p:sp>
        <p:nvSpPr>
          <p:cNvPr id="18" name="Oval 17"/>
          <p:cNvSpPr/>
          <p:nvPr/>
        </p:nvSpPr>
        <p:spPr>
          <a:xfrm>
            <a:off x="139806" y="107437"/>
            <a:ext cx="2120347" cy="1468836"/>
          </a:xfrm>
          <a:prstGeom prst="ellipse">
            <a:avLst/>
          </a:prstGeom>
          <a:solidFill>
            <a:srgbClr val="7FB7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srcRect t="-4215" b="16115"/>
          <a:stretch/>
        </p:blipFill>
        <p:spPr>
          <a:xfrm>
            <a:off x="8608529" y="1488139"/>
            <a:ext cx="2684393" cy="2237813"/>
          </a:xfrm>
          <a:prstGeom prst="rect">
            <a:avLst/>
          </a:prstGeom>
        </p:spPr>
      </p:pic>
      <p:sp>
        <p:nvSpPr>
          <p:cNvPr id="7" name="TextBox 6"/>
          <p:cNvSpPr txBox="1"/>
          <p:nvPr/>
        </p:nvSpPr>
        <p:spPr>
          <a:xfrm>
            <a:off x="364435" y="6056244"/>
            <a:ext cx="4664765" cy="369332"/>
          </a:xfrm>
          <a:prstGeom prst="rect">
            <a:avLst/>
          </a:prstGeom>
          <a:noFill/>
        </p:spPr>
        <p:txBody>
          <a:bodyPr wrap="square" rtlCol="0">
            <a:spAutoFit/>
          </a:bodyPr>
          <a:lstStyle/>
          <a:p>
            <a:r>
              <a:rPr lang="en-US" smtClean="0">
                <a:hlinkClick r:id="rId5"/>
              </a:rPr>
              <a:t>Map Sightings - MIT Project "You are Here"</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044" y="94970"/>
            <a:ext cx="7213600" cy="12700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0897" y="3888062"/>
            <a:ext cx="5511800" cy="13843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916143"/>
            <a:ext cx="7620000" cy="6477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65" y="4464860"/>
            <a:ext cx="2705100" cy="1511300"/>
          </a:xfrm>
          <a:prstGeom prst="rect">
            <a:avLst/>
          </a:prstGeom>
        </p:spPr>
      </p:pic>
      <p:pic>
        <p:nvPicPr>
          <p:cNvPr id="15" name="Picture 14"/>
          <p:cNvPicPr>
            <a:picLocks noChangeAspect="1"/>
          </p:cNvPicPr>
          <p:nvPr/>
        </p:nvPicPr>
        <p:blipFill rotWithShape="1">
          <a:blip r:embed="rId10">
            <a:extLst>
              <a:ext uri="{28A0092B-C50C-407E-A947-70E740481C1C}">
                <a14:useLocalDpi xmlns:a14="http://schemas.microsoft.com/office/drawing/2010/main" val="0"/>
              </a:ext>
            </a:extLst>
          </a:blip>
          <a:srcRect l="-52727" r="52727"/>
          <a:stretch/>
        </p:blipFill>
        <p:spPr>
          <a:xfrm>
            <a:off x="-5029200" y="3837749"/>
            <a:ext cx="10058400" cy="490133"/>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4361" y="5546957"/>
            <a:ext cx="6228336" cy="1018575"/>
          </a:xfrm>
          <a:prstGeom prst="rect">
            <a:avLst/>
          </a:prstGeom>
        </p:spPr>
      </p:pic>
      <p:sp>
        <p:nvSpPr>
          <p:cNvPr id="17" name="TextBox 16"/>
          <p:cNvSpPr txBox="1"/>
          <p:nvPr/>
        </p:nvSpPr>
        <p:spPr>
          <a:xfrm>
            <a:off x="247341" y="360939"/>
            <a:ext cx="2239617" cy="923330"/>
          </a:xfrm>
          <a:prstGeom prst="rect">
            <a:avLst/>
          </a:prstGeom>
          <a:noFill/>
        </p:spPr>
        <p:txBody>
          <a:bodyPr wrap="square" rtlCol="0">
            <a:spAutoFit/>
          </a:bodyPr>
          <a:lstStyle/>
          <a:p>
            <a:r>
              <a:rPr lang="en-US" sz="5400" b="1" dirty="0" smtClean="0">
                <a:solidFill>
                  <a:schemeClr val="accent6">
                    <a:lumMod val="50000"/>
                  </a:schemeClr>
                </a:solidFill>
                <a:latin typeface="Gill Sans MT Condensed" charset="0"/>
                <a:ea typeface="Gill Sans MT Condensed" charset="0"/>
                <a:cs typeface="Gill Sans MT Condensed" charset="0"/>
              </a:rPr>
              <a:t>Oh Rats!</a:t>
            </a:r>
            <a:endParaRPr lang="en-US" sz="5400" b="1" dirty="0">
              <a:solidFill>
                <a:schemeClr val="accent6">
                  <a:lumMod val="50000"/>
                </a:schemeClr>
              </a:solidFill>
              <a:latin typeface="Gill Sans MT Condensed" charset="0"/>
              <a:ea typeface="Gill Sans MT Condensed" charset="0"/>
              <a:cs typeface="Gill Sans MT Condensed" charset="0"/>
            </a:endParaRPr>
          </a:p>
        </p:txBody>
      </p:sp>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2126898"/>
            <a:ext cx="6896100" cy="609600"/>
          </a:xfrm>
          <a:prstGeom prst="rect">
            <a:avLst/>
          </a:prstGeom>
        </p:spPr>
      </p:pic>
      <p:pic>
        <p:nvPicPr>
          <p:cNvPr id="20" name="Picture 19"/>
          <p:cNvPicPr>
            <a:picLocks noChangeAspect="1"/>
          </p:cNvPicPr>
          <p:nvPr/>
        </p:nvPicPr>
        <p:blipFill>
          <a:blip r:embed="rId3"/>
          <a:stretch>
            <a:fillRect/>
          </a:stretch>
        </p:blipFill>
        <p:spPr>
          <a:xfrm>
            <a:off x="2358613" y="186889"/>
            <a:ext cx="2347152" cy="1760364"/>
          </a:xfrm>
          <a:prstGeom prst="rect">
            <a:avLst/>
          </a:prstGeom>
        </p:spPr>
      </p:pic>
    </p:spTree>
    <p:extLst>
      <p:ext uri="{BB962C8B-B14F-4D97-AF65-F5344CB8AC3E}">
        <p14:creationId xmlns:p14="http://schemas.microsoft.com/office/powerpoint/2010/main" val="14448675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931" y="525500"/>
            <a:ext cx="5186156" cy="854075"/>
          </a:xfrm>
        </p:spPr>
        <p:txBody>
          <a:bodyPr>
            <a:normAutofit fontScale="90000"/>
          </a:bodyPr>
          <a:lstStyle/>
          <a:p>
            <a:r>
              <a:rPr lang="en-US" dirty="0" smtClean="0"/>
              <a:t>Rodent Service Requests</a:t>
            </a:r>
            <a:br>
              <a:rPr lang="en-US" dirty="0" smtClean="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6"/>
            <a:ext cx="5340626" cy="6846234"/>
          </a:xfrm>
          <a:prstGeom prst="rect">
            <a:avLst/>
          </a:prstGeom>
        </p:spPr>
      </p:pic>
      <p:sp>
        <p:nvSpPr>
          <p:cNvPr id="5" name="TextBox 4"/>
          <p:cNvSpPr txBox="1"/>
          <p:nvPr/>
        </p:nvSpPr>
        <p:spPr>
          <a:xfrm>
            <a:off x="6011931" y="952537"/>
            <a:ext cx="5207000" cy="400110"/>
          </a:xfrm>
          <a:prstGeom prst="rect">
            <a:avLst/>
          </a:prstGeom>
          <a:noFill/>
        </p:spPr>
        <p:txBody>
          <a:bodyPr wrap="square" rtlCol="0">
            <a:spAutoFit/>
          </a:bodyPr>
          <a:lstStyle/>
          <a:p>
            <a:r>
              <a:rPr lang="en-US" sz="2000" i="1" dirty="0" smtClean="0">
                <a:solidFill>
                  <a:schemeClr val="accent6">
                    <a:lumMod val="50000"/>
                  </a:schemeClr>
                </a:solidFill>
                <a:latin typeface="+mj-lt"/>
              </a:rPr>
              <a:t>Heat </a:t>
            </a:r>
            <a:r>
              <a:rPr lang="en-US" sz="2000" i="1" dirty="0">
                <a:solidFill>
                  <a:schemeClr val="accent6">
                    <a:lumMod val="50000"/>
                  </a:schemeClr>
                </a:solidFill>
                <a:latin typeface="+mj-lt"/>
              </a:rPr>
              <a:t>m</a:t>
            </a:r>
            <a:r>
              <a:rPr lang="en-US" sz="2000" i="1" dirty="0" smtClean="0">
                <a:solidFill>
                  <a:schemeClr val="accent6">
                    <a:lumMod val="50000"/>
                  </a:schemeClr>
                </a:solidFill>
                <a:latin typeface="+mj-lt"/>
              </a:rPr>
              <a:t>ap by concentration of rodent complaints</a:t>
            </a:r>
            <a:endParaRPr lang="en-US" sz="2000" i="1" dirty="0">
              <a:solidFill>
                <a:schemeClr val="accent6">
                  <a:lumMod val="50000"/>
                </a:schemeClr>
              </a:solidFill>
              <a:latin typeface="+mj-lt"/>
            </a:endParaRPr>
          </a:p>
        </p:txBody>
      </p:sp>
      <p:sp>
        <p:nvSpPr>
          <p:cNvPr id="4" name="TextBox 3">
            <a:hlinkClick r:id="rId4"/>
          </p:cNvPr>
          <p:cNvSpPr txBox="1"/>
          <p:nvPr/>
        </p:nvSpPr>
        <p:spPr>
          <a:xfrm>
            <a:off x="6131200" y="6255026"/>
            <a:ext cx="1086678" cy="369332"/>
          </a:xfrm>
          <a:prstGeom prst="rect">
            <a:avLst/>
          </a:prstGeom>
          <a:noFill/>
        </p:spPr>
        <p:txBody>
          <a:bodyPr wrap="square" rtlCol="0">
            <a:spAutoFit/>
          </a:bodyPr>
          <a:lstStyle/>
          <a:p>
            <a:r>
              <a:rPr lang="en-US" smtClean="0">
                <a:hlinkClick r:id="rId4"/>
              </a:rPr>
              <a:t>Map Link</a:t>
            </a:r>
            <a:endParaRPr lang="en-US" dirty="0"/>
          </a:p>
        </p:txBody>
      </p:sp>
    </p:spTree>
    <p:extLst>
      <p:ext uri="{BB962C8B-B14F-4D97-AF65-F5344CB8AC3E}">
        <p14:creationId xmlns:p14="http://schemas.microsoft.com/office/powerpoint/2010/main" val="211552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92418" y="206099"/>
            <a:ext cx="5138530" cy="1325563"/>
          </a:xfrm>
        </p:spPr>
        <p:txBody>
          <a:bodyPr/>
          <a:lstStyle/>
          <a:p>
            <a:r>
              <a:rPr lang="pt-BR" dirty="0" err="1" smtClean="0"/>
              <a:t>Rodent</a:t>
            </a:r>
            <a:r>
              <a:rPr lang="pt-BR" dirty="0" smtClean="0"/>
              <a:t> </a:t>
            </a:r>
            <a:r>
              <a:rPr lang="pt-BR" dirty="0" err="1" smtClean="0"/>
              <a:t>Complaints</a:t>
            </a:r>
            <a:endParaRPr lang="pt-BR" dirty="0"/>
          </a:p>
        </p:txBody>
      </p:sp>
      <p:pic>
        <p:nvPicPr>
          <p:cNvPr id="4" name="Imagem 3"/>
          <p:cNvPicPr>
            <a:picLocks noChangeAspect="1"/>
          </p:cNvPicPr>
          <p:nvPr/>
        </p:nvPicPr>
        <p:blipFill>
          <a:blip r:embed="rId3"/>
          <a:stretch>
            <a:fillRect/>
          </a:stretch>
        </p:blipFill>
        <p:spPr>
          <a:xfrm>
            <a:off x="1258680" y="-47920"/>
            <a:ext cx="3896416" cy="7022438"/>
          </a:xfrm>
          <a:prstGeom prst="rect">
            <a:avLst/>
          </a:prstGeom>
        </p:spPr>
      </p:pic>
      <p:sp>
        <p:nvSpPr>
          <p:cNvPr id="6" name="CaixaDeTexto 5"/>
          <p:cNvSpPr txBox="1"/>
          <p:nvPr/>
        </p:nvSpPr>
        <p:spPr>
          <a:xfrm>
            <a:off x="3366052" y="5799614"/>
            <a:ext cx="1682750" cy="369332"/>
          </a:xfrm>
          <a:prstGeom prst="rect">
            <a:avLst/>
          </a:prstGeom>
          <a:solidFill>
            <a:schemeClr val="accent6"/>
          </a:solidFill>
        </p:spPr>
        <p:txBody>
          <a:bodyPr wrap="square" rtlCol="0">
            <a:spAutoFit/>
          </a:bodyPr>
          <a:lstStyle/>
          <a:p>
            <a:r>
              <a:rPr lang="pt-BR" dirty="0" smtClean="0"/>
              <a:t>EAST </a:t>
            </a:r>
            <a:r>
              <a:rPr lang="pt-BR" dirty="0"/>
              <a:t>26 STREET</a:t>
            </a:r>
          </a:p>
        </p:txBody>
      </p:sp>
      <p:sp>
        <p:nvSpPr>
          <p:cNvPr id="7" name="CaixaDeTexto 6"/>
          <p:cNvSpPr txBox="1"/>
          <p:nvPr/>
        </p:nvSpPr>
        <p:spPr>
          <a:xfrm>
            <a:off x="344557" y="2254658"/>
            <a:ext cx="1775790" cy="369332"/>
          </a:xfrm>
          <a:prstGeom prst="rect">
            <a:avLst/>
          </a:prstGeom>
          <a:solidFill>
            <a:schemeClr val="accent6">
              <a:lumMod val="40000"/>
              <a:lumOff val="60000"/>
            </a:schemeClr>
          </a:solidFill>
        </p:spPr>
        <p:txBody>
          <a:bodyPr wrap="square" rtlCol="0">
            <a:spAutoFit/>
          </a:bodyPr>
          <a:lstStyle/>
          <a:p>
            <a:r>
              <a:rPr lang="pt-BR" dirty="0" smtClean="0"/>
              <a:t>WEST </a:t>
            </a:r>
            <a:r>
              <a:rPr lang="pt-BR" dirty="0"/>
              <a:t>43 STREET</a:t>
            </a:r>
          </a:p>
        </p:txBody>
      </p:sp>
      <p:sp>
        <p:nvSpPr>
          <p:cNvPr id="9" name="CaixaDeTexto 8"/>
          <p:cNvSpPr txBox="1"/>
          <p:nvPr/>
        </p:nvSpPr>
        <p:spPr>
          <a:xfrm>
            <a:off x="622851" y="5061707"/>
            <a:ext cx="1740867" cy="369332"/>
          </a:xfrm>
          <a:prstGeom prst="rect">
            <a:avLst/>
          </a:prstGeom>
          <a:solidFill>
            <a:schemeClr val="accent6">
              <a:lumMod val="40000"/>
              <a:lumOff val="60000"/>
            </a:schemeClr>
          </a:solidFill>
        </p:spPr>
        <p:txBody>
          <a:bodyPr wrap="square" rtlCol="0">
            <a:spAutoFit/>
          </a:bodyPr>
          <a:lstStyle/>
          <a:p>
            <a:r>
              <a:rPr lang="pt-BR" dirty="0" smtClean="0"/>
              <a:t>EAST </a:t>
            </a:r>
            <a:r>
              <a:rPr lang="pt-BR" dirty="0"/>
              <a:t>28 STREET</a:t>
            </a:r>
          </a:p>
        </p:txBody>
      </p:sp>
      <p:sp>
        <p:nvSpPr>
          <p:cNvPr id="10" name="CaixaDeTexto 9"/>
          <p:cNvSpPr txBox="1"/>
          <p:nvPr/>
        </p:nvSpPr>
        <p:spPr>
          <a:xfrm>
            <a:off x="1643271" y="868880"/>
            <a:ext cx="1825488" cy="369332"/>
          </a:xfrm>
          <a:prstGeom prst="rect">
            <a:avLst/>
          </a:prstGeom>
          <a:solidFill>
            <a:schemeClr val="accent6">
              <a:lumMod val="40000"/>
              <a:lumOff val="60000"/>
            </a:schemeClr>
          </a:solidFill>
        </p:spPr>
        <p:txBody>
          <a:bodyPr wrap="square" rtlCol="0">
            <a:spAutoFit/>
          </a:bodyPr>
          <a:lstStyle/>
          <a:p>
            <a:r>
              <a:rPr lang="de-DE" smtClean="0"/>
              <a:t>WEST </a:t>
            </a:r>
            <a:r>
              <a:rPr lang="de-DE"/>
              <a:t>55 STREET</a:t>
            </a:r>
            <a:endParaRPr lang="pt-BR" dirty="0"/>
          </a:p>
        </p:txBody>
      </p:sp>
      <p:sp>
        <p:nvSpPr>
          <p:cNvPr id="11" name="CaixaDeTexto 10"/>
          <p:cNvSpPr txBox="1"/>
          <p:nvPr/>
        </p:nvSpPr>
        <p:spPr>
          <a:xfrm>
            <a:off x="5539687" y="1223318"/>
            <a:ext cx="5983909" cy="400110"/>
          </a:xfrm>
          <a:prstGeom prst="rect">
            <a:avLst/>
          </a:prstGeom>
          <a:noFill/>
        </p:spPr>
        <p:txBody>
          <a:bodyPr wrap="square" rtlCol="0">
            <a:spAutoFit/>
          </a:bodyPr>
          <a:lstStyle/>
          <a:p>
            <a:r>
              <a:rPr lang="pt-BR" sz="2000" i="1" dirty="0" err="1" smtClean="0">
                <a:solidFill>
                  <a:schemeClr val="accent6">
                    <a:lumMod val="50000"/>
                  </a:schemeClr>
                </a:solidFill>
                <a:latin typeface="+mj-lt"/>
              </a:rPr>
              <a:t>Addresses</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with</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the</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most</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rodent</a:t>
            </a:r>
            <a:r>
              <a:rPr lang="pt-BR" sz="2000" i="1" dirty="0" smtClean="0">
                <a:solidFill>
                  <a:schemeClr val="accent6">
                    <a:lumMod val="50000"/>
                  </a:schemeClr>
                </a:solidFill>
                <a:latin typeface="+mj-lt"/>
              </a:rPr>
              <a:t> </a:t>
            </a:r>
            <a:r>
              <a:rPr lang="pt-BR" sz="2000" i="1" dirty="0" err="1" smtClean="0">
                <a:solidFill>
                  <a:schemeClr val="accent6">
                    <a:lumMod val="50000"/>
                  </a:schemeClr>
                </a:solidFill>
                <a:latin typeface="+mj-lt"/>
              </a:rPr>
              <a:t>complaints</a:t>
            </a:r>
            <a:endParaRPr lang="pt-BR" sz="2000" i="1" dirty="0">
              <a:solidFill>
                <a:schemeClr val="accent6">
                  <a:lumMod val="50000"/>
                </a:schemeClr>
              </a:solidFill>
              <a:latin typeface="+mj-lt"/>
            </a:endParaRPr>
          </a:p>
        </p:txBody>
      </p:sp>
    </p:spTree>
    <p:extLst>
      <p:ext uri="{BB962C8B-B14F-4D97-AF65-F5344CB8AC3E}">
        <p14:creationId xmlns:p14="http://schemas.microsoft.com/office/powerpoint/2010/main" val="892008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2365" y="540164"/>
            <a:ext cx="5045765" cy="1103106"/>
          </a:xfrm>
        </p:spPr>
        <p:txBody>
          <a:bodyPr>
            <a:normAutofit/>
          </a:bodyPr>
          <a:lstStyle/>
          <a:p>
            <a:pPr marL="0" indent="0">
              <a:buNone/>
            </a:pPr>
            <a:r>
              <a:rPr lang="pt-BR" sz="4800" b="1" dirty="0" smtClean="0"/>
              <a:t>EAST </a:t>
            </a:r>
            <a:r>
              <a:rPr lang="pt-BR" sz="4800" b="1" dirty="0"/>
              <a:t>26 </a:t>
            </a:r>
            <a:r>
              <a:rPr lang="pt-BR" sz="4800" b="1" dirty="0" smtClean="0"/>
              <a:t>STREET</a:t>
            </a:r>
          </a:p>
          <a:p>
            <a:pPr marL="0" indent="0">
              <a:buNone/>
            </a:pPr>
            <a:endParaRPr lang="pt-BR"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572" y="261868"/>
            <a:ext cx="5485119" cy="29700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572" y="3602434"/>
            <a:ext cx="5485119" cy="287787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052" y="1921952"/>
            <a:ext cx="5330937" cy="3604205"/>
          </a:xfrm>
          <a:prstGeom prst="rect">
            <a:avLst/>
          </a:prstGeom>
        </p:spPr>
      </p:pic>
    </p:spTree>
    <p:extLst>
      <p:ext uri="{BB962C8B-B14F-4D97-AF65-F5344CB8AC3E}">
        <p14:creationId xmlns:p14="http://schemas.microsoft.com/office/powerpoint/2010/main" val="344127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272" y="1205935"/>
            <a:ext cx="3673466" cy="2171381"/>
          </a:xfrm>
          <a:prstGeom prst="rect">
            <a:avLst/>
          </a:prstGeom>
        </p:spPr>
      </p:pic>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22788" t="20426" r="22788" b="29"/>
          <a:stretch/>
        </p:blipFill>
        <p:spPr>
          <a:xfrm>
            <a:off x="3133659" y="3917928"/>
            <a:ext cx="4728079" cy="2533672"/>
          </a:xfrm>
          <a:prstGeom prst="rect">
            <a:avLst/>
          </a:prstGeom>
        </p:spPr>
      </p:pic>
      <p:pic>
        <p:nvPicPr>
          <p:cNvPr id="16" name="Imagem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39" y="3917928"/>
            <a:ext cx="3621134" cy="2533672"/>
          </a:xfrm>
          <a:prstGeom prst="rect">
            <a:avLst/>
          </a:prstGeom>
        </p:spPr>
      </p:pic>
      <p:pic>
        <p:nvPicPr>
          <p:cNvPr id="18" name="Imagem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339" y="1205935"/>
            <a:ext cx="3621134" cy="2179948"/>
          </a:xfrm>
          <a:prstGeom prst="rect">
            <a:avLst/>
          </a:prstGeom>
        </p:spPr>
      </p:pic>
      <p:pic>
        <p:nvPicPr>
          <p:cNvPr id="5" name="Imagem 4"/>
          <p:cNvPicPr>
            <a:picLocks noChangeAspect="1"/>
          </p:cNvPicPr>
          <p:nvPr/>
        </p:nvPicPr>
        <p:blipFill rotWithShape="1">
          <a:blip r:embed="rId7">
            <a:extLst>
              <a:ext uri="{28A0092B-C50C-407E-A947-70E740481C1C}">
                <a14:useLocalDpi xmlns:a14="http://schemas.microsoft.com/office/drawing/2010/main" val="0"/>
              </a:ext>
            </a:extLst>
          </a:blip>
          <a:srcRect t="14835" b="-14835"/>
          <a:stretch/>
        </p:blipFill>
        <p:spPr>
          <a:xfrm>
            <a:off x="8232537" y="1205935"/>
            <a:ext cx="3526329" cy="2584187"/>
          </a:xfrm>
          <a:prstGeom prst="rect">
            <a:avLst/>
          </a:prstGeom>
        </p:spPr>
      </p:pic>
      <p:pic>
        <p:nvPicPr>
          <p:cNvPr id="22" name="Imagem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2537" y="3917928"/>
            <a:ext cx="3526329" cy="2533672"/>
          </a:xfrm>
          <a:prstGeom prst="rect">
            <a:avLst/>
          </a:prstGeom>
        </p:spPr>
      </p:pic>
      <p:sp>
        <p:nvSpPr>
          <p:cNvPr id="2" name="CaixaDeTexto 1"/>
          <p:cNvSpPr txBox="1"/>
          <p:nvPr/>
        </p:nvSpPr>
        <p:spPr>
          <a:xfrm>
            <a:off x="2822712" y="150670"/>
            <a:ext cx="7421217" cy="523220"/>
          </a:xfrm>
          <a:prstGeom prst="rect">
            <a:avLst/>
          </a:prstGeom>
          <a:noFill/>
        </p:spPr>
        <p:txBody>
          <a:bodyPr wrap="square" rtlCol="0">
            <a:spAutoFit/>
          </a:bodyPr>
          <a:lstStyle/>
          <a:p>
            <a:r>
              <a:rPr lang="pt-BR" sz="2800" b="1" dirty="0" smtClean="0">
                <a:latin typeface="+mj-lt"/>
              </a:rPr>
              <a:t>Top </a:t>
            </a:r>
            <a:r>
              <a:rPr lang="pt-BR" sz="2800" b="1" dirty="0" err="1" smtClean="0">
                <a:latin typeface="+mj-lt"/>
              </a:rPr>
              <a:t>Locations</a:t>
            </a:r>
            <a:r>
              <a:rPr lang="pt-BR" sz="2800" b="1" dirty="0" smtClean="0">
                <a:latin typeface="+mj-lt"/>
              </a:rPr>
              <a:t> - Google </a:t>
            </a:r>
            <a:r>
              <a:rPr lang="pt-BR" sz="2800" b="1" dirty="0" err="1" smtClean="0">
                <a:latin typeface="+mj-lt"/>
              </a:rPr>
              <a:t>Maps</a:t>
            </a:r>
            <a:r>
              <a:rPr lang="pt-BR" sz="2800" b="1" dirty="0" smtClean="0">
                <a:latin typeface="+mj-lt"/>
              </a:rPr>
              <a:t> </a:t>
            </a:r>
            <a:r>
              <a:rPr lang="pt-BR" sz="2800" b="1" dirty="0" err="1" smtClean="0">
                <a:latin typeface="+mj-lt"/>
              </a:rPr>
              <a:t>Screen</a:t>
            </a:r>
            <a:r>
              <a:rPr lang="pt-BR" sz="2800" b="1" dirty="0">
                <a:latin typeface="+mj-lt"/>
              </a:rPr>
              <a:t> </a:t>
            </a:r>
            <a:r>
              <a:rPr lang="pt-BR" sz="2800" b="1" dirty="0" err="1" smtClean="0">
                <a:latin typeface="+mj-lt"/>
              </a:rPr>
              <a:t>Shots</a:t>
            </a:r>
            <a:endParaRPr lang="pt-BR" sz="2800" b="1" dirty="0">
              <a:latin typeface="+mj-lt"/>
            </a:endParaRPr>
          </a:p>
        </p:txBody>
      </p:sp>
    </p:spTree>
    <p:extLst>
      <p:ext uri="{BB962C8B-B14F-4D97-AF65-F5344CB8AC3E}">
        <p14:creationId xmlns:p14="http://schemas.microsoft.com/office/powerpoint/2010/main" val="852158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7464839" y="2822713"/>
            <a:ext cx="840961" cy="1145208"/>
          </a:xfrm>
          <a:prstGeom prst="rect">
            <a:avLst/>
          </a:prstGeom>
        </p:spPr>
      </p:pic>
      <p:sp>
        <p:nvSpPr>
          <p:cNvPr id="6" name="Title 1"/>
          <p:cNvSpPr txBox="1">
            <a:spLocks/>
          </p:cNvSpPr>
          <p:nvPr/>
        </p:nvSpPr>
        <p:spPr>
          <a:xfrm>
            <a:off x="3886200" y="2397125"/>
            <a:ext cx="4419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Street Condition</a:t>
            </a:r>
            <a:endParaRPr lang="en-US" dirty="0"/>
          </a:p>
        </p:txBody>
      </p:sp>
    </p:spTree>
    <p:extLst>
      <p:ext uri="{BB962C8B-B14F-4D97-AF65-F5344CB8AC3E}">
        <p14:creationId xmlns:p14="http://schemas.microsoft.com/office/powerpoint/2010/main" val="570885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3213100" y="101600"/>
            <a:ext cx="5702300" cy="6642100"/>
          </a:xfrm>
          <a:prstGeom prst="roundRect">
            <a:avLst/>
          </a:prstGeom>
          <a:solidFill>
            <a:srgbClr val="008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ontent Placeholder 2"/>
          <p:cNvSpPr>
            <a:spLocks noGrp="1"/>
          </p:cNvSpPr>
          <p:nvPr>
            <p:ph idx="1"/>
          </p:nvPr>
        </p:nvSpPr>
        <p:spPr>
          <a:xfrm>
            <a:off x="3366052" y="477078"/>
            <a:ext cx="5549348" cy="6380922"/>
          </a:xfrm>
        </p:spPr>
        <p:txBody>
          <a:bodyPr>
            <a:normAutofit/>
          </a:bodyPr>
          <a:lstStyle/>
          <a:p>
            <a:pPr marL="0" indent="0">
              <a:buNone/>
            </a:pPr>
            <a:endParaRPr lang="en-US" b="1" dirty="0" smtClean="0">
              <a:solidFill>
                <a:schemeClr val="bg1"/>
              </a:solidFill>
            </a:endParaRPr>
          </a:p>
          <a:p>
            <a:pPr>
              <a:buFont typeface="Courier New" charset="0"/>
              <a:buChar char="o"/>
            </a:pPr>
            <a:r>
              <a:rPr lang="en-US" b="1" dirty="0" smtClean="0">
                <a:solidFill>
                  <a:schemeClr val="accent6">
                    <a:lumMod val="60000"/>
                    <a:lumOff val="40000"/>
                  </a:schemeClr>
                </a:solidFill>
              </a:rPr>
              <a:t>About CB 5 </a:t>
            </a:r>
          </a:p>
          <a:p>
            <a:pPr>
              <a:buFont typeface="Wingdings" charset="2"/>
              <a:buChar char="§"/>
            </a:pPr>
            <a:r>
              <a:rPr lang="en-US" dirty="0" smtClean="0">
                <a:solidFill>
                  <a:schemeClr val="bg1"/>
                </a:solidFill>
              </a:rPr>
              <a:t>Digital Footprint</a:t>
            </a:r>
          </a:p>
          <a:p>
            <a:pPr>
              <a:buFont typeface="Wingdings" charset="2"/>
              <a:buChar char="§"/>
            </a:pPr>
            <a:r>
              <a:rPr lang="en-US" dirty="0" smtClean="0">
                <a:solidFill>
                  <a:schemeClr val="bg1"/>
                </a:solidFill>
              </a:rPr>
              <a:t>Social Media</a:t>
            </a:r>
          </a:p>
          <a:p>
            <a:pPr marL="0" indent="0">
              <a:buNone/>
            </a:pPr>
            <a:endParaRPr lang="en-US" sz="800" b="1" dirty="0" smtClean="0">
              <a:solidFill>
                <a:schemeClr val="bg1"/>
              </a:solidFill>
            </a:endParaRPr>
          </a:p>
          <a:p>
            <a:pPr>
              <a:buFont typeface="Courier New" charset="0"/>
              <a:buChar char="o"/>
            </a:pPr>
            <a:r>
              <a:rPr lang="en-US" b="1" dirty="0">
                <a:solidFill>
                  <a:schemeClr val="accent6">
                    <a:lumMod val="60000"/>
                    <a:lumOff val="40000"/>
                  </a:schemeClr>
                </a:solidFill>
              </a:rPr>
              <a:t>Data Analysis</a:t>
            </a:r>
          </a:p>
          <a:p>
            <a:pPr>
              <a:buFont typeface="Wingdings" charset="2"/>
              <a:buChar char="§"/>
            </a:pPr>
            <a:r>
              <a:rPr lang="en-US" dirty="0" smtClean="0">
                <a:solidFill>
                  <a:schemeClr val="bg1"/>
                </a:solidFill>
              </a:rPr>
              <a:t>Heat and Hot Water</a:t>
            </a:r>
          </a:p>
          <a:p>
            <a:pPr>
              <a:buFont typeface="Wingdings" charset="2"/>
              <a:buChar char="§"/>
            </a:pPr>
            <a:r>
              <a:rPr lang="en-US" dirty="0" smtClean="0">
                <a:solidFill>
                  <a:schemeClr val="bg1"/>
                </a:solidFill>
              </a:rPr>
              <a:t>Seasonal Analysis</a:t>
            </a:r>
          </a:p>
          <a:p>
            <a:pPr>
              <a:buFont typeface="Wingdings" charset="2"/>
              <a:buChar char="§"/>
            </a:pPr>
            <a:r>
              <a:rPr lang="en-US" dirty="0" smtClean="0">
                <a:solidFill>
                  <a:schemeClr val="bg1"/>
                </a:solidFill>
              </a:rPr>
              <a:t>Rodent Service Requests</a:t>
            </a:r>
          </a:p>
          <a:p>
            <a:pPr>
              <a:buFont typeface="Wingdings" charset="2"/>
              <a:buChar char="§"/>
            </a:pPr>
            <a:r>
              <a:rPr lang="en-US" dirty="0" smtClean="0">
                <a:solidFill>
                  <a:schemeClr val="bg1"/>
                </a:solidFill>
              </a:rPr>
              <a:t>Street Condition</a:t>
            </a:r>
          </a:p>
          <a:p>
            <a:pPr>
              <a:buFont typeface="Wingdings" charset="2"/>
              <a:buChar char="§"/>
            </a:pPr>
            <a:r>
              <a:rPr lang="en-US" dirty="0" smtClean="0">
                <a:solidFill>
                  <a:schemeClr val="bg1"/>
                </a:solidFill>
              </a:rPr>
              <a:t>Noise</a:t>
            </a:r>
            <a:endParaRPr lang="en-US" dirty="0">
              <a:solidFill>
                <a:schemeClr val="bg1"/>
              </a:solidFill>
            </a:endParaRPr>
          </a:p>
          <a:p>
            <a:pPr>
              <a:buFont typeface="Wingdings" charset="2"/>
              <a:buChar char="§"/>
            </a:pPr>
            <a:r>
              <a:rPr lang="en-US" dirty="0" smtClean="0">
                <a:solidFill>
                  <a:schemeClr val="bg1"/>
                </a:solidFill>
              </a:rPr>
              <a:t>Illegal Parking &amp; Blocked Driveway</a:t>
            </a:r>
            <a:endParaRPr lang="en-US" dirty="0">
              <a:solidFill>
                <a:schemeClr val="bg1"/>
              </a:solidFill>
            </a:endParaRPr>
          </a:p>
        </p:txBody>
      </p:sp>
      <p:sp>
        <p:nvSpPr>
          <p:cNvPr id="5" name="Title 1"/>
          <p:cNvSpPr txBox="1">
            <a:spLocks/>
          </p:cNvSpPr>
          <p:nvPr/>
        </p:nvSpPr>
        <p:spPr>
          <a:xfrm>
            <a:off x="5003248" y="-92853"/>
            <a:ext cx="3492500" cy="1139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n-lt"/>
              </a:rPr>
              <a:t>Agenda</a:t>
            </a:r>
          </a:p>
        </p:txBody>
      </p:sp>
    </p:spTree>
    <p:extLst>
      <p:ext uri="{BB962C8B-B14F-4D97-AF65-F5344CB8AC3E}">
        <p14:creationId xmlns:p14="http://schemas.microsoft.com/office/powerpoint/2010/main" val="106292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185498298"/>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8590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26818608"/>
              </p:ext>
            </p:extLst>
          </p:nvPr>
        </p:nvGraphicFramePr>
        <p:xfrm>
          <a:off x="1952487" y="1073426"/>
          <a:ext cx="8127999" cy="1818640"/>
        </p:xfrm>
        <a:graphic>
          <a:graphicData uri="http://schemas.openxmlformats.org/drawingml/2006/table">
            <a:tbl>
              <a:tblPr firstRow="1" bandRow="1">
                <a:tableStyleId>{93296810-A885-4BE3-A3E7-6D5BEEA58F35}</a:tableStyleId>
              </a:tblPr>
              <a:tblGrid>
                <a:gridCol w="2709333"/>
                <a:gridCol w="2709333"/>
                <a:gridCol w="2709333"/>
              </a:tblGrid>
              <a:tr h="136350">
                <a:tc>
                  <a:txBody>
                    <a:bodyPr/>
                    <a:lstStyle/>
                    <a:p>
                      <a:pPr algn="ctr"/>
                      <a:r>
                        <a:rPr lang="en-US" sz="1600" smtClean="0"/>
                        <a:t>Descritor</a:t>
                      </a:r>
                      <a:endParaRPr lang="en-US" sz="1600">
                        <a:latin typeface="+mn-lt"/>
                      </a:endParaRPr>
                    </a:p>
                  </a:txBody>
                  <a:tcPr anchor="ctr"/>
                </a:tc>
                <a:tc>
                  <a:txBody>
                    <a:bodyPr/>
                    <a:lstStyle/>
                    <a:p>
                      <a:pPr algn="ctr"/>
                      <a:r>
                        <a:rPr lang="en-US" sz="1600" dirty="0" smtClean="0"/>
                        <a:t>Frequency</a:t>
                      </a:r>
                      <a:endParaRPr lang="en-US" sz="1600" dirty="0">
                        <a:latin typeface="+mn-lt"/>
                      </a:endParaRPr>
                    </a:p>
                  </a:txBody>
                  <a:tcPr anchor="ctr"/>
                </a:tc>
                <a:tc>
                  <a:txBody>
                    <a:bodyPr/>
                    <a:lstStyle/>
                    <a:p>
                      <a:pPr algn="ctr"/>
                      <a:r>
                        <a:rPr lang="en-US" sz="1600" dirty="0" smtClean="0"/>
                        <a:t>Year</a:t>
                      </a:r>
                      <a:endParaRPr lang="en-US" sz="1600" dirty="0">
                        <a:latin typeface="+mn-lt"/>
                      </a:endParaRPr>
                    </a:p>
                  </a:txBody>
                  <a:tcPr anchor="ctr"/>
                </a:tc>
              </a:tr>
              <a:tr h="370840">
                <a:tc>
                  <a:txBody>
                    <a:bodyPr/>
                    <a:lstStyle/>
                    <a:p>
                      <a:pPr algn="ctr" fontAlgn="b"/>
                      <a:r>
                        <a:rPr lang="en-US" sz="1600" b="0" i="0" u="none" strike="noStrike" dirty="0" smtClean="0">
                          <a:solidFill>
                            <a:srgbClr val="000000"/>
                          </a:solidFill>
                          <a:effectLst/>
                          <a:latin typeface="+mn-l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2012</a:t>
                      </a:r>
                      <a:endParaRPr lang="is-IS" sz="1600" b="0" i="0" u="none" strike="noStrike" dirty="0">
                        <a:solidFill>
                          <a:srgbClr val="000000"/>
                        </a:solidFill>
                        <a:effectLst/>
                        <a:latin typeface="+mn-lt"/>
                      </a:endParaRPr>
                    </a:p>
                  </a:txBody>
                  <a:tcPr marL="0" marR="0" marT="0" marB="0" anchor="ctr"/>
                </a:tc>
              </a:tr>
              <a:tr h="370840">
                <a:tc>
                  <a:txBody>
                    <a:bodyPr/>
                    <a:lstStyle/>
                    <a:p>
                      <a:pPr algn="ctr" fontAlgn="b"/>
                      <a:r>
                        <a:rPr lang="en-US" sz="1600" b="0" i="0" u="none" strike="noStrike" dirty="0" smtClean="0">
                          <a:solidFill>
                            <a:srgbClr val="000000"/>
                          </a:solidFill>
                          <a:effectLst/>
                          <a:latin typeface="+mn-l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b="0" i="0" u="none" strike="noStrike" dirty="0" smtClean="0">
                          <a:solidFill>
                            <a:srgbClr val="000000"/>
                          </a:solidFill>
                          <a:effectLst/>
                          <a:latin typeface="+mn-lt"/>
                        </a:rPr>
                        <a:t>2013</a:t>
                      </a:r>
                      <a:endParaRPr lang="is-IS" sz="1600" b="0" i="0" u="none" strike="noStrike" dirty="0">
                        <a:solidFill>
                          <a:srgbClr val="000000"/>
                        </a:solidFill>
                        <a:effectLst/>
                        <a:latin typeface="+mn-lt"/>
                      </a:endParaRPr>
                    </a:p>
                  </a:txBody>
                  <a:tcPr marL="0" marR="0" marT="0" marB="0" anchor="ctr"/>
                </a:tc>
              </a:tr>
              <a:tr h="370840">
                <a:tc>
                  <a:txBody>
                    <a:bodyPr/>
                    <a:lstStyle/>
                    <a:p>
                      <a:pPr algn="ctr" fontAlgn="b"/>
                      <a:r>
                        <a:rPr lang="en-US" sz="1600" u="none" strike="noStrike" dirty="0">
                          <a:effectLs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dirty="0">
                          <a:effectLst/>
                        </a:rPr>
                        <a:t>660</a:t>
                      </a:r>
                      <a:endParaRPr lang="is-IS"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a:effectLst/>
                        </a:rPr>
                        <a:t>2014</a:t>
                      </a:r>
                      <a:endParaRPr lang="is-IS" sz="1600" b="0" i="0" u="none" strike="noStrike">
                        <a:solidFill>
                          <a:srgbClr val="000000"/>
                        </a:solidFill>
                        <a:effectLst/>
                        <a:latin typeface="+mn-lt"/>
                      </a:endParaRPr>
                    </a:p>
                  </a:txBody>
                  <a:tcPr marL="0" marR="0" marT="0" marB="0" anchor="ctr"/>
                </a:tc>
              </a:tr>
              <a:tr h="370840">
                <a:tc>
                  <a:txBody>
                    <a:bodyPr/>
                    <a:lstStyle/>
                    <a:p>
                      <a:pPr algn="ctr" fontAlgn="b"/>
                      <a:r>
                        <a:rPr lang="en-US" sz="1600" u="none" strike="noStrike" dirty="0">
                          <a:effectLst/>
                        </a:rPr>
                        <a:t>Pothole</a:t>
                      </a:r>
                      <a:endParaRPr lang="en-US" sz="1600" b="0" i="0" u="none" strike="noStrike" dirty="0">
                        <a:solidFill>
                          <a:srgbClr val="000000"/>
                        </a:solidFill>
                        <a:effectLst/>
                        <a:latin typeface="+mn-lt"/>
                      </a:endParaRPr>
                    </a:p>
                  </a:txBody>
                  <a:tcPr marL="0" marR="0" marT="0" marB="0" anchor="ctr"/>
                </a:tc>
                <a:tc>
                  <a:txBody>
                    <a:bodyPr/>
                    <a:lstStyle/>
                    <a:p>
                      <a:pPr algn="ctr" fontAlgn="b"/>
                      <a:r>
                        <a:rPr lang="cs-CZ" sz="1600" u="none" strike="noStrike" dirty="0">
                          <a:effectLst/>
                        </a:rPr>
                        <a:t>1499</a:t>
                      </a:r>
                      <a:endParaRPr lang="cs-CZ" sz="1600" b="0" i="0" u="none" strike="noStrike" dirty="0">
                        <a:solidFill>
                          <a:srgbClr val="000000"/>
                        </a:solidFill>
                        <a:effectLst/>
                        <a:latin typeface="+mn-lt"/>
                      </a:endParaRPr>
                    </a:p>
                  </a:txBody>
                  <a:tcPr marL="0" marR="0" marT="0" marB="0" anchor="ctr"/>
                </a:tc>
                <a:tc>
                  <a:txBody>
                    <a:bodyPr/>
                    <a:lstStyle/>
                    <a:p>
                      <a:pPr algn="ctr" fontAlgn="b"/>
                      <a:r>
                        <a:rPr lang="is-IS" sz="1600" u="none" strike="noStrike" dirty="0">
                          <a:effectLst/>
                        </a:rPr>
                        <a:t>2015</a:t>
                      </a:r>
                      <a:endParaRPr lang="is-IS" sz="1600" b="0" i="0" u="none" strike="noStrike" dirty="0">
                        <a:solidFill>
                          <a:srgbClr val="000000"/>
                        </a:solidFill>
                        <a:effectLst/>
                        <a:latin typeface="+mn-lt"/>
                      </a:endParaRPr>
                    </a:p>
                  </a:txBody>
                  <a:tcPr marL="0" marR="0" marT="0" marB="0" anchor="ctr"/>
                </a:tc>
              </a:tr>
            </a:tbl>
          </a:graphicData>
        </a:graphic>
      </p:graphicFrame>
      <p:sp>
        <p:nvSpPr>
          <p:cNvPr id="6" name="TextBox 5"/>
          <p:cNvSpPr txBox="1"/>
          <p:nvPr/>
        </p:nvSpPr>
        <p:spPr>
          <a:xfrm>
            <a:off x="3670853" y="238539"/>
            <a:ext cx="5459896" cy="523220"/>
          </a:xfrm>
          <a:prstGeom prst="rect">
            <a:avLst/>
          </a:prstGeom>
          <a:noFill/>
        </p:spPr>
        <p:txBody>
          <a:bodyPr wrap="square" rtlCol="0">
            <a:spAutoFit/>
          </a:bodyPr>
          <a:lstStyle/>
          <a:p>
            <a:r>
              <a:rPr lang="en-US" sz="2800" dirty="0" smtClean="0">
                <a:latin typeface="+mj-lt"/>
              </a:rPr>
              <a:t>Discovering Data Problems</a:t>
            </a:r>
            <a:r>
              <a:rPr lang="is-IS" sz="2800" dirty="0" smtClean="0">
                <a:latin typeface="+mj-lt"/>
              </a:rPr>
              <a:t>…</a:t>
            </a:r>
            <a:endParaRPr lang="en-US" sz="2800" dirty="0">
              <a:latin typeface="+mj-lt"/>
            </a:endParaRPr>
          </a:p>
        </p:txBody>
      </p:sp>
      <p:graphicFrame>
        <p:nvGraphicFramePr>
          <p:cNvPr id="5" name="Chart 4"/>
          <p:cNvGraphicFramePr>
            <a:graphicFrameLocks/>
          </p:cNvGraphicFramePr>
          <p:nvPr>
            <p:extLst>
              <p:ext uri="{D42A27DB-BD31-4B8C-83A1-F6EECF244321}">
                <p14:modId xmlns:p14="http://schemas.microsoft.com/office/powerpoint/2010/main" val="2068632205"/>
              </p:ext>
            </p:extLst>
          </p:nvPr>
        </p:nvGraphicFramePr>
        <p:xfrm>
          <a:off x="2663687" y="3203733"/>
          <a:ext cx="6467062" cy="36542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7601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71317" cy="6858000"/>
          </a:xfrm>
          <a:prstGeom prst="rect">
            <a:avLst/>
          </a:prstGeom>
        </p:spPr>
      </p:pic>
      <p:sp>
        <p:nvSpPr>
          <p:cNvPr id="7" name="Oval 6"/>
          <p:cNvSpPr/>
          <p:nvPr/>
        </p:nvSpPr>
        <p:spPr>
          <a:xfrm>
            <a:off x="1325218" y="1099929"/>
            <a:ext cx="1152940" cy="3313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50" y="5184636"/>
            <a:ext cx="6477000" cy="9652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550" y="2675282"/>
            <a:ext cx="6070600" cy="5461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8239" y="3781286"/>
            <a:ext cx="6464300" cy="876300"/>
          </a:xfrm>
          <a:prstGeom prst="rect">
            <a:avLst/>
          </a:prstGeom>
        </p:spPr>
      </p:pic>
      <p:sp>
        <p:nvSpPr>
          <p:cNvPr id="13" name="Rectangle 12"/>
          <p:cNvSpPr/>
          <p:nvPr/>
        </p:nvSpPr>
        <p:spPr>
          <a:xfrm>
            <a:off x="9144000" y="2887317"/>
            <a:ext cx="209384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97693" y="3971647"/>
            <a:ext cx="2517914"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52354" y="5813286"/>
            <a:ext cx="3738567"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413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007" y="2090367"/>
            <a:ext cx="6210859" cy="4158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652" y="388126"/>
            <a:ext cx="10058400" cy="13211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4910973"/>
            <a:ext cx="7162800" cy="9906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512" y="3475821"/>
            <a:ext cx="6997700" cy="10541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1900" y="1756400"/>
            <a:ext cx="7137400" cy="1346200"/>
          </a:xfrm>
          <a:prstGeom prst="rect">
            <a:avLst/>
          </a:prstGeom>
        </p:spPr>
      </p:pic>
      <p:sp>
        <p:nvSpPr>
          <p:cNvPr id="13" name="Rectangle 12"/>
          <p:cNvSpPr/>
          <p:nvPr/>
        </p:nvSpPr>
        <p:spPr>
          <a:xfrm>
            <a:off x="9647583" y="3769122"/>
            <a:ext cx="209384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30887" y="2362585"/>
            <a:ext cx="1152940"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41843" y="515664"/>
            <a:ext cx="4505740"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39519" y="5207490"/>
            <a:ext cx="1413003" cy="33655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121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0" y="2790825"/>
            <a:ext cx="1676400" cy="1325563"/>
          </a:xfrm>
        </p:spPr>
        <p:txBody>
          <a:bodyPr/>
          <a:lstStyle/>
          <a:p>
            <a:r>
              <a:rPr lang="en-US" dirty="0" smtClean="0"/>
              <a:t>Noise</a:t>
            </a:r>
            <a:endParaRPr lang="en-US" dirty="0"/>
          </a:p>
        </p:txBody>
      </p:sp>
      <p:pic>
        <p:nvPicPr>
          <p:cNvPr id="10" name="Imagem 9"/>
          <p:cNvPicPr>
            <a:picLocks noChangeAspect="1"/>
          </p:cNvPicPr>
          <p:nvPr/>
        </p:nvPicPr>
        <p:blipFill>
          <a:blip r:embed="rId3"/>
          <a:stretch>
            <a:fillRect/>
          </a:stretch>
        </p:blipFill>
        <p:spPr>
          <a:xfrm>
            <a:off x="6121400" y="3175138"/>
            <a:ext cx="888432" cy="1078810"/>
          </a:xfrm>
          <a:prstGeom prst="rect">
            <a:avLst/>
          </a:prstGeom>
        </p:spPr>
      </p:pic>
    </p:spTree>
    <p:extLst>
      <p:ext uri="{BB962C8B-B14F-4D97-AF65-F5344CB8AC3E}">
        <p14:creationId xmlns:p14="http://schemas.microsoft.com/office/powerpoint/2010/main" val="16103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579638808"/>
              </p:ext>
            </p:extLst>
          </p:nvPr>
        </p:nvGraphicFramePr>
        <p:xfrm>
          <a:off x="0" y="889001"/>
          <a:ext cx="12077700" cy="4838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8618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45762"/>
          </a:xfrm>
          <a:prstGeom prst="rect">
            <a:avLst/>
          </a:prstGeom>
        </p:spPr>
      </p:pic>
      <p:sp>
        <p:nvSpPr>
          <p:cNvPr id="8" name="TextBox 7"/>
          <p:cNvSpPr txBox="1"/>
          <p:nvPr/>
        </p:nvSpPr>
        <p:spPr>
          <a:xfrm>
            <a:off x="145774" y="0"/>
            <a:ext cx="4731026" cy="2308324"/>
          </a:xfrm>
          <a:prstGeom prst="rect">
            <a:avLst/>
          </a:prstGeom>
          <a:noFill/>
        </p:spPr>
        <p:txBody>
          <a:bodyPr wrap="square" rtlCol="0">
            <a:spAutoFit/>
          </a:bodyPr>
          <a:lstStyle/>
          <a:p>
            <a:r>
              <a:rPr lang="en-US" sz="4800" b="1" dirty="0" smtClean="0">
                <a:latin typeface="Abadi MT Condensed Light" charset="0"/>
                <a:ea typeface="Abadi MT Condensed Light" charset="0"/>
                <a:cs typeface="Abadi MT Condensed Light" charset="0"/>
              </a:rPr>
              <a:t>Top 3 </a:t>
            </a:r>
          </a:p>
          <a:p>
            <a:r>
              <a:rPr lang="en-US" sz="4800" b="1" dirty="0" smtClean="0">
                <a:solidFill>
                  <a:srgbClr val="005600"/>
                </a:solidFill>
                <a:latin typeface="Abadi MT Condensed Light" charset="0"/>
                <a:ea typeface="Abadi MT Condensed Light" charset="0"/>
                <a:cs typeface="Abadi MT Condensed Light" charset="0"/>
              </a:rPr>
              <a:t>“Loud Music/Party” </a:t>
            </a:r>
            <a:r>
              <a:rPr lang="en-US" sz="4800" b="1" dirty="0" smtClean="0">
                <a:latin typeface="Abadi MT Condensed Light" charset="0"/>
                <a:ea typeface="Abadi MT Condensed Light" charset="0"/>
                <a:cs typeface="Abadi MT Condensed Light" charset="0"/>
              </a:rPr>
              <a:t>Locations, </a:t>
            </a:r>
            <a:r>
              <a:rPr lang="en-US" sz="4800" b="1" dirty="0" smtClean="0">
                <a:solidFill>
                  <a:srgbClr val="002060"/>
                </a:solidFill>
                <a:latin typeface="Abadi MT Condensed Light" charset="0"/>
                <a:ea typeface="Abadi MT Condensed Light" charset="0"/>
                <a:cs typeface="Abadi MT Condensed Light" charset="0"/>
              </a:rPr>
              <a:t>2015</a:t>
            </a:r>
            <a:endParaRPr lang="en-US" sz="4800" b="1" dirty="0">
              <a:solidFill>
                <a:srgbClr val="002060"/>
              </a:solidFill>
              <a:latin typeface="Abadi MT Condensed Light" charset="0"/>
              <a:ea typeface="Abadi MT Condensed Light" charset="0"/>
              <a:cs typeface="Abadi MT Condensed Light"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66" y="225287"/>
            <a:ext cx="3386387" cy="230194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40582"/>
            <a:ext cx="4991887" cy="1513085"/>
          </a:xfrm>
          <a:prstGeom prst="rect">
            <a:avLst/>
          </a:prstGeom>
        </p:spPr>
      </p:pic>
    </p:spTree>
    <p:extLst>
      <p:ext uri="{BB962C8B-B14F-4D97-AF65-F5344CB8AC3E}">
        <p14:creationId xmlns:p14="http://schemas.microsoft.com/office/powerpoint/2010/main" val="17266317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53"/>
            <a:ext cx="12192000" cy="7093009"/>
          </a:xfrm>
          <a:prstGeom prst="rect">
            <a:avLst/>
          </a:prstGeom>
        </p:spPr>
      </p:pic>
      <p:sp>
        <p:nvSpPr>
          <p:cNvPr id="6" name="TextBox 5"/>
          <p:cNvSpPr txBox="1"/>
          <p:nvPr/>
        </p:nvSpPr>
        <p:spPr>
          <a:xfrm>
            <a:off x="145774" y="0"/>
            <a:ext cx="4731026" cy="2308324"/>
          </a:xfrm>
          <a:prstGeom prst="rect">
            <a:avLst/>
          </a:prstGeom>
          <a:noFill/>
        </p:spPr>
        <p:txBody>
          <a:bodyPr wrap="square" rtlCol="0">
            <a:spAutoFit/>
          </a:bodyPr>
          <a:lstStyle/>
          <a:p>
            <a:r>
              <a:rPr lang="en-US" sz="4800" b="1" dirty="0" smtClean="0">
                <a:latin typeface="Abadi MT Condensed Light" charset="0"/>
                <a:ea typeface="Abadi MT Condensed Light" charset="0"/>
                <a:cs typeface="Abadi MT Condensed Light" charset="0"/>
              </a:rPr>
              <a:t>Top 3 </a:t>
            </a:r>
          </a:p>
          <a:p>
            <a:r>
              <a:rPr lang="en-US" sz="4800" b="1" dirty="0" smtClean="0">
                <a:solidFill>
                  <a:schemeClr val="accent5"/>
                </a:solidFill>
                <a:latin typeface="Abadi MT Condensed Light" charset="0"/>
                <a:ea typeface="Abadi MT Condensed Light" charset="0"/>
                <a:cs typeface="Abadi MT Condensed Light" charset="0"/>
              </a:rPr>
              <a:t>Construction Noise</a:t>
            </a:r>
          </a:p>
          <a:p>
            <a:r>
              <a:rPr lang="en-US" sz="4800" b="1" dirty="0" smtClean="0">
                <a:latin typeface="Abadi MT Condensed Light" charset="0"/>
                <a:ea typeface="Abadi MT Condensed Light" charset="0"/>
                <a:cs typeface="Abadi MT Condensed Light" charset="0"/>
              </a:rPr>
              <a:t>Locations, </a:t>
            </a:r>
            <a:r>
              <a:rPr lang="en-US" sz="4800" b="1" dirty="0" smtClean="0">
                <a:solidFill>
                  <a:srgbClr val="002060"/>
                </a:solidFill>
                <a:latin typeface="Abadi MT Condensed Light" charset="0"/>
                <a:ea typeface="Abadi MT Condensed Light" charset="0"/>
                <a:cs typeface="Abadi MT Condensed Light" charset="0"/>
              </a:rPr>
              <a:t>2015</a:t>
            </a:r>
            <a:endParaRPr lang="en-US" sz="4800" b="1" dirty="0">
              <a:solidFill>
                <a:srgbClr val="002060"/>
              </a:solidFill>
              <a:latin typeface="Abadi MT Condensed Light" charset="0"/>
              <a:ea typeface="Abadi MT Condensed Light" charset="0"/>
              <a:cs typeface="Abadi MT Condensed Light"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468" r="-6468"/>
          <a:stretch/>
        </p:blipFill>
        <p:spPr>
          <a:xfrm>
            <a:off x="7612047" y="2308322"/>
            <a:ext cx="4213159" cy="342986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047" y="5629931"/>
            <a:ext cx="3904091" cy="1358826"/>
          </a:xfrm>
          <a:prstGeom prst="rect">
            <a:avLst/>
          </a:prstGeom>
        </p:spPr>
      </p:pic>
      <p:sp>
        <p:nvSpPr>
          <p:cNvPr id="12" name="Rectangle 11"/>
          <p:cNvSpPr/>
          <p:nvPr/>
        </p:nvSpPr>
        <p:spPr>
          <a:xfrm>
            <a:off x="7719391" y="6122504"/>
            <a:ext cx="2763079" cy="304801"/>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9391" y="2308322"/>
            <a:ext cx="3571461" cy="60715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351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2663825"/>
            <a:ext cx="8458200" cy="1325563"/>
          </a:xfrm>
        </p:spPr>
        <p:txBody>
          <a:bodyPr/>
          <a:lstStyle/>
          <a:p>
            <a:r>
              <a:rPr lang="en-US" dirty="0" smtClean="0"/>
              <a:t>Illegal Parking and Blocked Driveway</a:t>
            </a:r>
            <a:endParaRPr lang="en-US" dirty="0"/>
          </a:p>
        </p:txBody>
      </p:sp>
    </p:spTree>
    <p:extLst>
      <p:ext uri="{BB962C8B-B14F-4D97-AF65-F5344CB8AC3E}">
        <p14:creationId xmlns:p14="http://schemas.microsoft.com/office/powerpoint/2010/main" val="729569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885207899"/>
              </p:ext>
            </p:extLst>
          </p:nvPr>
        </p:nvGraphicFramePr>
        <p:xfrm>
          <a:off x="660400" y="457200"/>
          <a:ext cx="10922000" cy="6188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791215074"/>
              </p:ext>
            </p:extLst>
          </p:nvPr>
        </p:nvGraphicFramePr>
        <p:xfrm>
          <a:off x="673100" y="355600"/>
          <a:ext cx="10922000" cy="618886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4713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6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5" y="4373216"/>
            <a:ext cx="10515600" cy="544789"/>
          </a:xfrm>
        </p:spPr>
        <p:txBody>
          <a:bodyPr>
            <a:noAutofit/>
          </a:bodyPr>
          <a:lstStyle/>
          <a:p>
            <a:pPr marL="0" indent="0">
              <a:buNone/>
            </a:pPr>
            <a:r>
              <a:rPr lang="en-US" sz="5400" dirty="0" smtClean="0">
                <a:latin typeface="Abadi MT Condensed Extra Bold" charset="0"/>
                <a:ea typeface="Abadi MT Condensed Extra Bold" charset="0"/>
                <a:cs typeface="Abadi MT Condensed Extra Bold" charset="0"/>
              </a:rPr>
              <a:t>Part 1</a:t>
            </a:r>
            <a:endParaRPr lang="en-US" sz="5400" dirty="0">
              <a:latin typeface="Abadi MT Condensed Extra Bold" charset="0"/>
              <a:ea typeface="Abadi MT Condensed Extra Bold" charset="0"/>
              <a:cs typeface="Abadi MT Condensed Extra Bold" charset="0"/>
            </a:endParaRPr>
          </a:p>
        </p:txBody>
      </p:sp>
      <p:sp>
        <p:nvSpPr>
          <p:cNvPr id="6" name="Rectangle 5"/>
          <p:cNvSpPr/>
          <p:nvPr/>
        </p:nvSpPr>
        <p:spPr>
          <a:xfrm>
            <a:off x="106017" y="5287618"/>
            <a:ext cx="12085983" cy="15902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06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544417" y="1565310"/>
            <a:ext cx="3485322" cy="2400376"/>
          </a:xfrm>
          <a:prstGeom prst="rect">
            <a:avLst/>
          </a:prstGeom>
          <a:solidFill>
            <a:schemeClr val="accent3">
              <a:lumMod val="40000"/>
              <a:lumOff val="6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2544417" cy="3965686"/>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44417" y="0"/>
            <a:ext cx="11145079" cy="1565310"/>
          </a:xfrm>
          <a:prstGeom prst="rect">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0" y="3965686"/>
            <a:ext cx="6029739" cy="2892314"/>
          </a:xfrm>
          <a:prstGeom prst="rect">
            <a:avLst/>
          </a:prstGeom>
          <a:solidFill>
            <a:schemeClr val="bg2">
              <a:lumMod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29739" y="1565310"/>
            <a:ext cx="6162261" cy="5292690"/>
          </a:xfrm>
          <a:prstGeom prst="rect">
            <a:avLst/>
          </a:prstGeom>
          <a:solidFill>
            <a:schemeClr val="bg2">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939" y="85455"/>
            <a:ext cx="10515600" cy="1325563"/>
          </a:xfrm>
        </p:spPr>
        <p:txBody>
          <a:bodyPr>
            <a:normAutofit fontScale="90000"/>
          </a:bodyPr>
          <a:lstStyle/>
          <a:p>
            <a:pPr algn="ctr"/>
            <a:r>
              <a:rPr lang="en-US" sz="5400" b="1" dirty="0" smtClean="0">
                <a:solidFill>
                  <a:schemeClr val="accent6">
                    <a:lumMod val="50000"/>
                  </a:schemeClr>
                </a:solidFill>
                <a:latin typeface="Gill Sans MT Condensed" charset="0"/>
                <a:ea typeface="Gill Sans MT Condensed" charset="0"/>
                <a:cs typeface="Gill Sans MT Condensed" charset="0"/>
              </a:rPr>
              <a:t>Recurrent Blocked Driveways</a:t>
            </a:r>
            <a:br>
              <a:rPr lang="en-US" sz="5400" b="1" dirty="0" smtClean="0">
                <a:solidFill>
                  <a:schemeClr val="accent6">
                    <a:lumMod val="50000"/>
                  </a:schemeClr>
                </a:solidFill>
                <a:latin typeface="Gill Sans MT Condensed" charset="0"/>
                <a:ea typeface="Gill Sans MT Condensed" charset="0"/>
                <a:cs typeface="Gill Sans MT Condensed" charset="0"/>
              </a:rPr>
            </a:br>
            <a:r>
              <a:rPr lang="en-US" sz="5400" b="1" dirty="0" smtClean="0">
                <a:solidFill>
                  <a:schemeClr val="accent6">
                    <a:lumMod val="50000"/>
                  </a:schemeClr>
                </a:solidFill>
                <a:latin typeface="Gill Sans MT Condensed" charset="0"/>
                <a:ea typeface="Gill Sans MT Condensed" charset="0"/>
                <a:cs typeface="Gill Sans MT Condensed" charset="0"/>
              </a:rPr>
              <a:t>2010 - 2015</a:t>
            </a:r>
            <a:endParaRPr lang="en-US" sz="5400" b="1" dirty="0">
              <a:solidFill>
                <a:schemeClr val="accent6">
                  <a:lumMod val="50000"/>
                </a:schemeClr>
              </a:solidFill>
              <a:latin typeface="Gill Sans MT Condensed" charset="0"/>
              <a:ea typeface="Gill Sans MT Condensed" charset="0"/>
              <a:cs typeface="Gill Sans MT Condensed" charset="0"/>
            </a:endParaRPr>
          </a:p>
        </p:txBody>
      </p:sp>
      <p:sp>
        <p:nvSpPr>
          <p:cNvPr id="7" name="Oval 6"/>
          <p:cNvSpPr/>
          <p:nvPr/>
        </p:nvSpPr>
        <p:spPr>
          <a:xfrm>
            <a:off x="191570" y="269191"/>
            <a:ext cx="3101595" cy="2911332"/>
          </a:xfrm>
          <a:prstGeom prst="ellipse">
            <a:avLst/>
          </a:prstGeom>
          <a:gradFill>
            <a:gsLst>
              <a:gs pos="7000">
                <a:schemeClr val="accent2">
                  <a:lumMod val="20000"/>
                  <a:lumOff val="80000"/>
                </a:schemeClr>
              </a:gs>
              <a:gs pos="30000">
                <a:schemeClr val="accent2">
                  <a:lumMod val="40000"/>
                  <a:lumOff val="60000"/>
                </a:schemeClr>
              </a:gs>
              <a:gs pos="56000">
                <a:schemeClr val="accent2">
                  <a:lumMod val="60000"/>
                  <a:lumOff val="40000"/>
                </a:schemeClr>
              </a:gs>
              <a:gs pos="100000">
                <a:schemeClr val="accent2">
                  <a:lumMod val="75000"/>
                </a:schemeClr>
              </a:gs>
            </a:gsLst>
            <a:lin ang="5400000" scaled="1"/>
          </a:gra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97297" y="580627"/>
            <a:ext cx="2890139" cy="2123658"/>
          </a:xfrm>
          <a:prstGeom prst="rect">
            <a:avLst/>
          </a:prstGeom>
          <a:noFill/>
        </p:spPr>
        <p:txBody>
          <a:bodyPr wrap="square" rtlCol="0">
            <a:spAutoFit/>
          </a:bodyPr>
          <a:lstStyle/>
          <a:p>
            <a:pPr algn="ctr"/>
            <a:r>
              <a:rPr lang="pt-BR" sz="9600" b="1" dirty="0" smtClean="0">
                <a:latin typeface="Gill Sans MT Condensed" charset="0"/>
                <a:ea typeface="Gill Sans MT Condensed" charset="0"/>
                <a:cs typeface="Gill Sans MT Condensed" charset="0"/>
              </a:rPr>
              <a:t>468</a:t>
            </a:r>
            <a:endParaRPr lang="en-US" sz="9600" b="1" dirty="0" smtClean="0">
              <a:latin typeface="Gill Sans MT Condensed" charset="0"/>
              <a:ea typeface="Gill Sans MT Condensed" charset="0"/>
              <a:cs typeface="Gill Sans MT Condensed" charset="0"/>
            </a:endParaRPr>
          </a:p>
          <a:p>
            <a:pPr algn="ctr"/>
            <a:r>
              <a:rPr lang="en-US" sz="3600" b="1" dirty="0" smtClean="0">
                <a:latin typeface="Gill Sans MT Condensed" charset="0"/>
                <a:ea typeface="Gill Sans MT Condensed" charset="0"/>
                <a:cs typeface="Gill Sans MT Condensed" charset="0"/>
              </a:rPr>
              <a:t>Blocked </a:t>
            </a:r>
            <a:r>
              <a:rPr lang="en-US" sz="3600" b="1" dirty="0" err="1" smtClean="0">
                <a:latin typeface="Gill Sans MT Condensed" charset="0"/>
                <a:ea typeface="Gill Sans MT Condensed" charset="0"/>
                <a:cs typeface="Gill Sans MT Condensed" charset="0"/>
              </a:rPr>
              <a:t>Pkways</a:t>
            </a:r>
            <a:endParaRPr lang="en-US" sz="3600" b="1" dirty="0" smtClean="0">
              <a:latin typeface="Gill Sans MT Condensed" charset="0"/>
              <a:ea typeface="Gill Sans MT Condensed" charset="0"/>
              <a:cs typeface="Gill Sans MT Condensed"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696550434"/>
              </p:ext>
            </p:extLst>
          </p:nvPr>
        </p:nvGraphicFramePr>
        <p:xfrm>
          <a:off x="4903304" y="1885091"/>
          <a:ext cx="6427304" cy="2595880"/>
        </p:xfrm>
        <a:graphic>
          <a:graphicData uri="http://schemas.openxmlformats.org/drawingml/2006/table">
            <a:tbl>
              <a:tblPr firstRow="1" bandRow="1">
                <a:tableStyleId>{D03447BB-5D67-496B-8E87-E561075AD55C}</a:tableStyleId>
              </a:tblPr>
              <a:tblGrid>
                <a:gridCol w="2187449"/>
                <a:gridCol w="2238545"/>
                <a:gridCol w="2001310"/>
              </a:tblGrid>
              <a:tr h="370840">
                <a:tc>
                  <a:txBody>
                    <a:bodyPr/>
                    <a:lstStyle/>
                    <a:p>
                      <a:pPr algn="ctr"/>
                      <a:r>
                        <a:rPr lang="en-US" dirty="0" smtClean="0"/>
                        <a:t># of</a:t>
                      </a:r>
                      <a:r>
                        <a:rPr lang="en-US" baseline="0" dirty="0" smtClean="0"/>
                        <a:t> Years</a:t>
                      </a:r>
                      <a:endParaRPr lang="en-US" dirty="0"/>
                    </a:p>
                  </a:txBody>
                  <a:tcPr marL="12700" marR="12700" marT="12700" marB="0" anchor="ctr"/>
                </a:tc>
                <a:tc>
                  <a:txBody>
                    <a:bodyPr/>
                    <a:lstStyle/>
                    <a:p>
                      <a:pPr algn="ctr"/>
                      <a:r>
                        <a:rPr lang="en-US" dirty="0" smtClean="0"/>
                        <a:t># of Addresses</a:t>
                      </a:r>
                      <a:endParaRPr lang="en-US" dirty="0"/>
                    </a:p>
                  </a:txBody>
                  <a:tcPr marL="12700" marR="12700" marT="12700" marB="0" anchor="ctr"/>
                </a:tc>
                <a:tc>
                  <a:txBody>
                    <a:bodyPr/>
                    <a:lstStyle/>
                    <a:p>
                      <a:pPr algn="ctr" fontAlgn="b"/>
                      <a:r>
                        <a:rPr lang="hr-HR" sz="1600" u="none" strike="noStrike" dirty="0" smtClean="0">
                          <a:effectLst/>
                        </a:rPr>
                        <a:t>%</a:t>
                      </a:r>
                      <a:r>
                        <a:rPr lang="hr-HR" sz="1600" u="none" strike="noStrike" baseline="0" dirty="0" smtClean="0">
                          <a:effectLst/>
                        </a:rPr>
                        <a:t> </a:t>
                      </a:r>
                      <a:r>
                        <a:rPr lang="hr-HR" sz="1600" u="none" strike="noStrike" baseline="0" dirty="0" err="1" smtClean="0">
                          <a:effectLst/>
                        </a:rPr>
                        <a:t>of</a:t>
                      </a:r>
                      <a:r>
                        <a:rPr lang="hr-HR" sz="1600" u="none" strike="noStrike" baseline="0" dirty="0" smtClean="0">
                          <a:effectLst/>
                        </a:rPr>
                        <a:t> Total</a:t>
                      </a:r>
                      <a:endParaRPr lang="hr-HR" sz="16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6</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1</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0.2%</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5</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5</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1.1%</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dirty="0">
                          <a:effectLst/>
                        </a:rPr>
                        <a:t>4</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is-IS" sz="1800" u="none" strike="noStrike" dirty="0">
                          <a:effectLst/>
                        </a:rPr>
                        <a:t>12</a:t>
                      </a:r>
                      <a:endParaRPr lang="is-I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a:effectLst/>
                        </a:rPr>
                        <a:t>2.6%</a:t>
                      </a:r>
                      <a:endParaRPr lang="hr-HR" sz="1800" b="0" i="0" u="none" strike="noStrike">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a:effectLst/>
                        </a:rPr>
                        <a:t>3</a:t>
                      </a:r>
                      <a:endParaRPr lang="en-US" sz="1800" b="0" i="0" u="none" strike="noStrike">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30</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6.4%</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is-IS" sz="1800" u="none" strike="noStrike">
                          <a:effectLst/>
                        </a:rPr>
                        <a:t>2</a:t>
                      </a:r>
                      <a:endParaRPr lang="is-IS" sz="1800" b="0" i="0" u="none" strike="noStrike">
                        <a:solidFill>
                          <a:srgbClr val="000000"/>
                        </a:solidFill>
                        <a:effectLst/>
                        <a:latin typeface="Calibri" charset="0"/>
                      </a:endParaRPr>
                    </a:p>
                  </a:txBody>
                  <a:tcPr marL="12700" marR="12700" marT="12700" marB="0" anchor="ctr"/>
                </a:tc>
                <a:tc>
                  <a:txBody>
                    <a:bodyPr/>
                    <a:lstStyle/>
                    <a:p>
                      <a:pPr algn="ctr" fontAlgn="b"/>
                      <a:r>
                        <a:rPr lang="en-US" sz="1800" u="none" strike="noStrike" dirty="0">
                          <a:effectLst/>
                        </a:rPr>
                        <a:t>81</a:t>
                      </a:r>
                      <a:endParaRPr lang="en-US" sz="1800" b="0" i="0" u="none" strike="noStrike" dirty="0">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17.3%</a:t>
                      </a:r>
                      <a:endParaRPr lang="hr-HR" sz="1800" b="0" i="0" u="none" strike="noStrike" dirty="0">
                        <a:solidFill>
                          <a:srgbClr val="000000"/>
                        </a:solidFill>
                        <a:effectLst/>
                        <a:latin typeface="Calibri" charset="0"/>
                      </a:endParaRPr>
                    </a:p>
                  </a:txBody>
                  <a:tcPr marL="12700" marR="12700" marT="12700" marB="0" anchor="ctr"/>
                </a:tc>
              </a:tr>
              <a:tr h="370840">
                <a:tc>
                  <a:txBody>
                    <a:bodyPr/>
                    <a:lstStyle/>
                    <a:p>
                      <a:pPr algn="ctr" fontAlgn="b"/>
                      <a:r>
                        <a:rPr lang="en-US" sz="1800" u="none" strike="noStrike">
                          <a:effectLst/>
                        </a:rPr>
                        <a:t>1</a:t>
                      </a:r>
                      <a:endParaRPr lang="en-US" sz="1800" b="0" i="0" u="none" strike="noStrike">
                        <a:solidFill>
                          <a:srgbClr val="000000"/>
                        </a:solidFill>
                        <a:effectLst/>
                        <a:latin typeface="Calibri" charset="0"/>
                      </a:endParaRPr>
                    </a:p>
                  </a:txBody>
                  <a:tcPr marL="12700" marR="12700" marT="12700" marB="0" anchor="ctr"/>
                </a:tc>
                <a:tc>
                  <a:txBody>
                    <a:bodyPr/>
                    <a:lstStyle/>
                    <a:p>
                      <a:pPr algn="ctr" fontAlgn="b"/>
                      <a:r>
                        <a:rPr lang="uk-UA" sz="1800" u="none" strike="noStrike">
                          <a:effectLst/>
                        </a:rPr>
                        <a:t>339</a:t>
                      </a:r>
                      <a:endParaRPr lang="uk-UA" sz="1800" b="0" i="0" u="none" strike="noStrike">
                        <a:solidFill>
                          <a:srgbClr val="000000"/>
                        </a:solidFill>
                        <a:effectLst/>
                        <a:latin typeface="Calibri" charset="0"/>
                      </a:endParaRPr>
                    </a:p>
                  </a:txBody>
                  <a:tcPr marL="12700" marR="12700" marT="12700" marB="0" anchor="ctr"/>
                </a:tc>
                <a:tc>
                  <a:txBody>
                    <a:bodyPr/>
                    <a:lstStyle/>
                    <a:p>
                      <a:pPr algn="ctr" fontAlgn="b"/>
                      <a:r>
                        <a:rPr lang="hr-HR" sz="1800" u="none" strike="noStrike" dirty="0">
                          <a:effectLst/>
                        </a:rPr>
                        <a:t>72.4%</a:t>
                      </a:r>
                      <a:endParaRPr lang="hr-HR" sz="1800" b="0" i="0" u="none" strike="noStrike" dirty="0">
                        <a:solidFill>
                          <a:srgbClr val="000000"/>
                        </a:solidFill>
                        <a:effectLst/>
                        <a:latin typeface="Calibri" charset="0"/>
                      </a:endParaRPr>
                    </a:p>
                  </a:txBody>
                  <a:tcPr marL="12700" marR="12700" marT="12700" marB="0" anchor="ctr"/>
                </a:tc>
              </a:tr>
            </a:tbl>
          </a:graphicData>
        </a:graphic>
      </p:graphicFrame>
      <p:sp>
        <p:nvSpPr>
          <p:cNvPr id="5" name="Oval 4"/>
          <p:cNvSpPr/>
          <p:nvPr/>
        </p:nvSpPr>
        <p:spPr>
          <a:xfrm>
            <a:off x="5287617" y="2196181"/>
            <a:ext cx="5698435" cy="508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70" y="3489448"/>
            <a:ext cx="4564269" cy="238682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36943152"/>
              </p:ext>
            </p:extLst>
          </p:nvPr>
        </p:nvGraphicFramePr>
        <p:xfrm>
          <a:off x="191570" y="6069495"/>
          <a:ext cx="5612881" cy="492070"/>
        </p:xfrm>
        <a:graphic>
          <a:graphicData uri="http://schemas.openxmlformats.org/drawingml/2006/table">
            <a:tbl>
              <a:tblPr firstRow="1" bandRow="1">
                <a:tableStyleId>{D7AC3CCA-C797-4891-BE02-D94E43425B78}</a:tableStyleId>
              </a:tblPr>
              <a:tblGrid>
                <a:gridCol w="935480"/>
                <a:gridCol w="935480"/>
                <a:gridCol w="1338633"/>
                <a:gridCol w="610634"/>
                <a:gridCol w="1764504"/>
                <a:gridCol w="28150"/>
              </a:tblGrid>
              <a:tr h="492070">
                <a:tc>
                  <a:txBody>
                    <a:bodyPr/>
                    <a:lstStyle/>
                    <a:p>
                      <a:pPr algn="ctr" fontAlgn="b"/>
                      <a:r>
                        <a:rPr lang="en-US" sz="1400" u="none" strike="noStrike" dirty="0">
                          <a:effectLst/>
                        </a:rPr>
                        <a:t>Blocked Driveway</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No Access</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Street/Sidewalk</a:t>
                      </a:r>
                      <a:endParaRPr lang="en-US" sz="1400" b="1" i="0" u="none" strike="noStrike" dirty="0">
                        <a:solidFill>
                          <a:srgbClr val="000000"/>
                        </a:solidFill>
                        <a:effectLst/>
                        <a:latin typeface="Calibri" charset="0"/>
                      </a:endParaRPr>
                    </a:p>
                  </a:txBody>
                  <a:tcPr marL="0" marR="0" marT="0" marB="0" anchor="ctr"/>
                </a:tc>
                <a:tc>
                  <a:txBody>
                    <a:bodyPr/>
                    <a:lstStyle/>
                    <a:p>
                      <a:pPr algn="ctr" fontAlgn="b"/>
                      <a:r>
                        <a:rPr lang="is-IS" sz="1400" u="none" strike="noStrike" dirty="0">
                          <a:effectLst/>
                        </a:rPr>
                        <a:t>10019</a:t>
                      </a:r>
                      <a:endParaRPr lang="is-IS" sz="1400" b="1" i="0" u="none" strike="noStrike" dirty="0">
                        <a:solidFill>
                          <a:srgbClr val="000000"/>
                        </a:solidFill>
                        <a:effectLst/>
                        <a:latin typeface="Calibri" charset="0"/>
                      </a:endParaRPr>
                    </a:p>
                  </a:txBody>
                  <a:tcPr marL="0" marR="0" marT="0" marB="0" anchor="ctr"/>
                </a:tc>
                <a:tc>
                  <a:txBody>
                    <a:bodyPr/>
                    <a:lstStyle/>
                    <a:p>
                      <a:pPr algn="ctr" fontAlgn="b"/>
                      <a:r>
                        <a:rPr lang="en-US" sz="1400" u="none" strike="noStrike" dirty="0">
                          <a:effectLst/>
                        </a:rPr>
                        <a:t>200 CENTRAL PARK SOUTH</a:t>
                      </a:r>
                      <a:endParaRPr lang="en-US" sz="1400" b="1" i="0" u="none" strike="noStrike" dirty="0">
                        <a:solidFill>
                          <a:srgbClr val="000000"/>
                        </a:solidFill>
                        <a:effectLst/>
                        <a:latin typeface="Calibri" charset="0"/>
                      </a:endParaRPr>
                    </a:p>
                  </a:txBody>
                  <a:tcPr marL="0" marR="0" marT="0" marB="0" anchor="ctr"/>
                </a:tc>
                <a:tc>
                  <a:txBody>
                    <a:bodyPr/>
                    <a:lstStyle/>
                    <a:p>
                      <a:pPr algn="ctr" fontAlgn="b"/>
                      <a:endParaRPr lang="en-US" sz="1400" b="1" i="0" u="none" strike="noStrike" dirty="0">
                        <a:solidFill>
                          <a:srgbClr val="000000"/>
                        </a:solidFill>
                        <a:effectLst/>
                        <a:latin typeface="Calibri" charset="0"/>
                      </a:endParaRPr>
                    </a:p>
                  </a:txBody>
                  <a:tcPr marL="0" marR="0" marT="0" marB="0" anchor="ctr"/>
                </a:tc>
              </a:tr>
            </a:tbl>
          </a:graphicData>
        </a:graphic>
      </p:graphicFrame>
    </p:spTree>
    <p:extLst>
      <p:ext uri="{BB962C8B-B14F-4D97-AF65-F5344CB8AC3E}">
        <p14:creationId xmlns:p14="http://schemas.microsoft.com/office/powerpoint/2010/main" val="1309516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9522" y="-204718"/>
            <a:ext cx="10515600" cy="1325563"/>
          </a:xfrm>
        </p:spPr>
        <p:txBody>
          <a:bodyPr>
            <a:normAutofit/>
          </a:bodyPr>
          <a:lstStyle/>
          <a:p>
            <a:r>
              <a:rPr lang="en-US" sz="4000" smtClean="0"/>
              <a:t>CB 05’s Most </a:t>
            </a:r>
            <a:r>
              <a:rPr lang="en-US" sz="4000" dirty="0" smtClean="0"/>
              <a:t>Blocked Driveways</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934" y="1024780"/>
            <a:ext cx="4795157" cy="257422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48" y="1024781"/>
            <a:ext cx="5155905" cy="25742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48" y="3922642"/>
            <a:ext cx="5155905" cy="275548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0934" y="3922642"/>
            <a:ext cx="4795157" cy="2755483"/>
          </a:xfrm>
          <a:prstGeom prst="rect">
            <a:avLst/>
          </a:prstGeom>
        </p:spPr>
      </p:pic>
    </p:spTree>
    <p:extLst>
      <p:ext uri="{BB962C8B-B14F-4D97-AF65-F5344CB8AC3E}">
        <p14:creationId xmlns:p14="http://schemas.microsoft.com/office/powerpoint/2010/main" val="12298636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74" y="397564"/>
            <a:ext cx="2637183" cy="1749287"/>
          </a:xfrm>
        </p:spPr>
        <p:txBody>
          <a:bodyPr>
            <a:noAutofit/>
          </a:bodyPr>
          <a:lstStyle/>
          <a:p>
            <a:pPr marL="0" indent="0">
              <a:buNone/>
            </a:pPr>
            <a:r>
              <a:rPr lang="en-US" sz="8800" b="1" dirty="0" smtClean="0">
                <a:latin typeface="Abadi MT Condensed Light" charset="0"/>
                <a:ea typeface="Abadi MT Condensed Light" charset="0"/>
                <a:cs typeface="Abadi MT Condensed Light" charset="0"/>
              </a:rPr>
              <a:t>Thank you!</a:t>
            </a:r>
            <a:endParaRPr lang="en-US" sz="8800" b="1" dirty="0">
              <a:latin typeface="Abadi MT Condensed Light" charset="0"/>
              <a:ea typeface="Abadi MT Condensed Light" charset="0"/>
              <a:cs typeface="Abadi MT Condensed Light" charset="0"/>
            </a:endParaRPr>
          </a:p>
        </p:txBody>
      </p:sp>
      <p:pic>
        <p:nvPicPr>
          <p:cNvPr id="4" name="Picture 3"/>
          <p:cNvPicPr>
            <a:picLocks noChangeAspect="1"/>
          </p:cNvPicPr>
          <p:nvPr/>
        </p:nvPicPr>
        <p:blipFill>
          <a:blip r:embed="rId3"/>
          <a:stretch>
            <a:fillRect/>
          </a:stretch>
        </p:blipFill>
        <p:spPr>
          <a:xfrm>
            <a:off x="2559326" y="397565"/>
            <a:ext cx="6781800" cy="6083300"/>
          </a:xfrm>
          <a:prstGeom prst="rect">
            <a:avLst/>
          </a:prstGeom>
        </p:spPr>
      </p:pic>
    </p:spTree>
    <p:extLst>
      <p:ext uri="{BB962C8B-B14F-4D97-AF65-F5344CB8AC3E}">
        <p14:creationId xmlns:p14="http://schemas.microsoft.com/office/powerpoint/2010/main" val="2078835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ângulo Arredondado 4"/>
          <p:cNvSpPr/>
          <p:nvPr/>
        </p:nvSpPr>
        <p:spPr>
          <a:xfrm>
            <a:off x="463825" y="331476"/>
            <a:ext cx="7394714" cy="5963479"/>
          </a:xfrm>
          <a:prstGeom prst="roundRect">
            <a:avLst/>
          </a:prstGeom>
          <a:solidFill>
            <a:srgbClr val="4F9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p:cNvSpPr txBox="1">
            <a:spLocks/>
          </p:cNvSpPr>
          <p:nvPr/>
        </p:nvSpPr>
        <p:spPr>
          <a:xfrm>
            <a:off x="801756" y="238711"/>
            <a:ext cx="6308035" cy="1974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C000"/>
                </a:solidFill>
                <a:latin typeface="+mn-lt"/>
              </a:rPr>
              <a:t>Intro to Community District</a:t>
            </a:r>
            <a:endParaRPr lang="en-US" b="1" dirty="0">
              <a:solidFill>
                <a:srgbClr val="FFC000"/>
              </a:solidFill>
              <a:latin typeface="+mn-lt"/>
            </a:endParaRPr>
          </a:p>
        </p:txBody>
      </p:sp>
      <p:sp>
        <p:nvSpPr>
          <p:cNvPr id="6" name="CaixaDeTexto 5"/>
          <p:cNvSpPr txBox="1"/>
          <p:nvPr/>
        </p:nvSpPr>
        <p:spPr>
          <a:xfrm>
            <a:off x="463825" y="2306051"/>
            <a:ext cx="7394714" cy="2246769"/>
          </a:xfrm>
          <a:prstGeom prst="rect">
            <a:avLst/>
          </a:prstGeom>
          <a:noFill/>
        </p:spPr>
        <p:txBody>
          <a:bodyPr wrap="square" rtlCol="0">
            <a:spAutoFit/>
          </a:bodyPr>
          <a:lstStyle/>
          <a:p>
            <a:pPr marL="285750" indent="-285750">
              <a:buFont typeface="Arial" charset="0"/>
              <a:buChar char="•"/>
            </a:pPr>
            <a:r>
              <a:rPr lang="pt-BR" sz="2800" b="1" dirty="0" err="1">
                <a:solidFill>
                  <a:schemeClr val="accent6">
                    <a:lumMod val="50000"/>
                  </a:schemeClr>
                </a:solidFill>
              </a:rPr>
              <a:t>District</a:t>
            </a:r>
            <a:r>
              <a:rPr lang="pt-BR" sz="2800" b="1" dirty="0">
                <a:solidFill>
                  <a:schemeClr val="accent6">
                    <a:lumMod val="50000"/>
                  </a:schemeClr>
                </a:solidFill>
              </a:rPr>
              <a:t> Manager</a:t>
            </a:r>
            <a:r>
              <a:rPr lang="pt-BR" sz="2800" b="1" dirty="0" smtClean="0">
                <a:solidFill>
                  <a:schemeClr val="accent6">
                    <a:lumMod val="50000"/>
                  </a:schemeClr>
                </a:solidFill>
              </a:rPr>
              <a:t>: </a:t>
            </a:r>
            <a:r>
              <a:rPr lang="pt-BR" sz="2800" dirty="0">
                <a:solidFill>
                  <a:schemeClr val="bg1"/>
                </a:solidFill>
              </a:rPr>
              <a:t>Wally Rubin</a:t>
            </a:r>
            <a:r>
              <a:rPr lang="pt-BR" sz="2800" b="1" dirty="0" smtClean="0">
                <a:solidFill>
                  <a:schemeClr val="bg1"/>
                </a:solidFill>
              </a:rPr>
              <a:t> </a:t>
            </a:r>
            <a:endParaRPr lang="pt-BR" sz="2800" b="1" dirty="0">
              <a:solidFill>
                <a:schemeClr val="bg1"/>
              </a:solidFill>
            </a:endParaRPr>
          </a:p>
          <a:p>
            <a:pPr marL="285750" indent="-285750">
              <a:buFont typeface="Arial" charset="0"/>
              <a:buChar char="•"/>
            </a:pPr>
            <a:endParaRPr lang="pt-BR" sz="2800" b="1" dirty="0">
              <a:solidFill>
                <a:schemeClr val="bg1"/>
              </a:solidFill>
            </a:endParaRPr>
          </a:p>
          <a:p>
            <a:pPr marL="285750" indent="-285750">
              <a:buFont typeface="Arial" charset="0"/>
              <a:buChar char="•"/>
            </a:pPr>
            <a:r>
              <a:rPr lang="pt-BR" sz="2800" b="1" dirty="0" err="1">
                <a:solidFill>
                  <a:schemeClr val="accent6">
                    <a:lumMod val="50000"/>
                  </a:schemeClr>
                </a:solidFill>
              </a:rPr>
              <a:t>Board</a:t>
            </a:r>
            <a:r>
              <a:rPr lang="pt-BR" sz="2800" b="1" dirty="0">
                <a:solidFill>
                  <a:schemeClr val="accent6">
                    <a:lumMod val="50000"/>
                  </a:schemeClr>
                </a:solidFill>
              </a:rPr>
              <a:t> </a:t>
            </a:r>
            <a:r>
              <a:rPr lang="pt-BR" sz="2800" b="1" dirty="0" err="1" smtClean="0">
                <a:solidFill>
                  <a:schemeClr val="accent6">
                    <a:lumMod val="50000"/>
                  </a:schemeClr>
                </a:solidFill>
              </a:rPr>
              <a:t>Chair</a:t>
            </a:r>
            <a:r>
              <a:rPr lang="pt-BR" sz="2800" b="1" dirty="0" smtClean="0">
                <a:solidFill>
                  <a:schemeClr val="accent6">
                    <a:lumMod val="50000"/>
                  </a:schemeClr>
                </a:solidFill>
              </a:rPr>
              <a:t>: </a:t>
            </a:r>
            <a:r>
              <a:rPr lang="pt-BR" sz="2800" dirty="0" err="1">
                <a:solidFill>
                  <a:schemeClr val="bg1"/>
                </a:solidFill>
              </a:rPr>
              <a:t>V</a:t>
            </a:r>
            <a:r>
              <a:rPr lang="pt-BR" sz="2800" dirty="0" err="1" smtClean="0">
                <a:solidFill>
                  <a:schemeClr val="bg1"/>
                </a:solidFill>
              </a:rPr>
              <a:t>ikki</a:t>
            </a:r>
            <a:r>
              <a:rPr lang="pt-BR" sz="2800" dirty="0" smtClean="0">
                <a:solidFill>
                  <a:schemeClr val="bg1"/>
                </a:solidFill>
              </a:rPr>
              <a:t> </a:t>
            </a:r>
            <a:r>
              <a:rPr lang="pt-BR" sz="2800" dirty="0" err="1">
                <a:solidFill>
                  <a:schemeClr val="bg1"/>
                </a:solidFill>
              </a:rPr>
              <a:t>Barbero</a:t>
            </a:r>
            <a:r>
              <a:rPr lang="pt-BR" sz="2800" dirty="0">
                <a:solidFill>
                  <a:schemeClr val="bg1"/>
                </a:solidFill>
              </a:rPr>
              <a:t> </a:t>
            </a:r>
            <a:endParaRPr lang="pt-BR" sz="2800" b="1" dirty="0">
              <a:solidFill>
                <a:schemeClr val="bg1"/>
              </a:solidFill>
            </a:endParaRPr>
          </a:p>
          <a:p>
            <a:pPr marL="285750" indent="-285750">
              <a:buFont typeface="Arial" charset="0"/>
              <a:buChar char="•"/>
            </a:pPr>
            <a:endParaRPr lang="pt-BR" sz="2800" b="1" dirty="0">
              <a:solidFill>
                <a:schemeClr val="bg1"/>
              </a:solidFill>
            </a:endParaRPr>
          </a:p>
          <a:p>
            <a:pPr marL="342900" indent="-342900">
              <a:buFont typeface="Arial" charset="0"/>
              <a:buChar char="•"/>
            </a:pPr>
            <a:r>
              <a:rPr lang="pt-BR" sz="2800" b="1" dirty="0" smtClean="0">
                <a:solidFill>
                  <a:schemeClr val="accent6">
                    <a:lumMod val="50000"/>
                  </a:schemeClr>
                </a:solidFill>
              </a:rPr>
              <a:t>Next </a:t>
            </a:r>
            <a:r>
              <a:rPr lang="pt-BR" sz="2800" b="1" dirty="0" err="1" smtClean="0">
                <a:solidFill>
                  <a:schemeClr val="accent6">
                    <a:lumMod val="50000"/>
                  </a:schemeClr>
                </a:solidFill>
              </a:rPr>
              <a:t>Executive</a:t>
            </a:r>
            <a:r>
              <a:rPr lang="pt-BR" sz="2800" b="1" dirty="0" smtClean="0">
                <a:solidFill>
                  <a:schemeClr val="accent6">
                    <a:lumMod val="50000"/>
                  </a:schemeClr>
                </a:solidFill>
              </a:rPr>
              <a:t> Meeting: </a:t>
            </a:r>
            <a:r>
              <a:rPr lang="en-US" sz="2800" dirty="0">
                <a:solidFill>
                  <a:schemeClr val="bg1"/>
                </a:solidFill>
              </a:rPr>
              <a:t>December </a:t>
            </a:r>
            <a:r>
              <a:rPr lang="en-US" sz="2800" dirty="0" smtClean="0">
                <a:solidFill>
                  <a:schemeClr val="bg1"/>
                </a:solidFill>
              </a:rPr>
              <a:t>8,</a:t>
            </a:r>
            <a:r>
              <a:rPr lang="en-US" sz="2800" dirty="0">
                <a:solidFill>
                  <a:schemeClr val="bg1"/>
                </a:solidFill>
              </a:rPr>
              <a:t> </a:t>
            </a:r>
            <a:r>
              <a:rPr lang="en-US" sz="2800" dirty="0" smtClean="0">
                <a:solidFill>
                  <a:schemeClr val="bg1"/>
                </a:solidFill>
              </a:rPr>
              <a:t>4:30 pm</a:t>
            </a:r>
          </a:p>
        </p:txBody>
      </p:sp>
    </p:spTree>
    <p:extLst>
      <p:ext uri="{BB962C8B-B14F-4D97-AF65-F5344CB8AC3E}">
        <p14:creationId xmlns:p14="http://schemas.microsoft.com/office/powerpoint/2010/main" val="472628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tângulo Arredondado 5"/>
          <p:cNvSpPr/>
          <p:nvPr/>
        </p:nvSpPr>
        <p:spPr>
          <a:xfrm>
            <a:off x="185530" y="1007166"/>
            <a:ext cx="11754677" cy="4704521"/>
          </a:xfrm>
          <a:prstGeom prst="roundRect">
            <a:avLst/>
          </a:prstGeom>
          <a:solidFill>
            <a:srgbClr val="54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p:cNvSpPr txBox="1">
            <a:spLocks/>
          </p:cNvSpPr>
          <p:nvPr/>
        </p:nvSpPr>
        <p:spPr>
          <a:xfrm>
            <a:off x="1679711" y="1007166"/>
            <a:ext cx="8766314" cy="980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C000"/>
                </a:solidFill>
                <a:latin typeface="+mn-lt"/>
              </a:rPr>
              <a:t>Community District Digital Footprint</a:t>
            </a:r>
            <a:endParaRPr lang="en-US" b="1" dirty="0">
              <a:solidFill>
                <a:srgbClr val="FFC000"/>
              </a:solidFill>
              <a:latin typeface="+mn-lt"/>
            </a:endParaRPr>
          </a:p>
        </p:txBody>
      </p:sp>
      <p:sp>
        <p:nvSpPr>
          <p:cNvPr id="7" name="CaixaDeTexto 6"/>
          <p:cNvSpPr txBox="1"/>
          <p:nvPr/>
        </p:nvSpPr>
        <p:spPr>
          <a:xfrm>
            <a:off x="954157" y="1987655"/>
            <a:ext cx="7871791" cy="4308872"/>
          </a:xfrm>
          <a:prstGeom prst="rect">
            <a:avLst/>
          </a:prstGeom>
          <a:noFill/>
        </p:spPr>
        <p:txBody>
          <a:bodyPr wrap="square" rtlCol="0">
            <a:spAutoFit/>
          </a:bodyPr>
          <a:lstStyle/>
          <a:p>
            <a:r>
              <a:rPr lang="pt-BR" sz="3200" b="1" dirty="0" smtClean="0">
                <a:solidFill>
                  <a:schemeClr val="accent1">
                    <a:lumMod val="75000"/>
                  </a:schemeClr>
                </a:solidFill>
              </a:rPr>
              <a:t>Positive</a:t>
            </a:r>
          </a:p>
          <a:p>
            <a:pPr marL="285750" indent="-285750">
              <a:buFont typeface="Arial" charset="0"/>
              <a:buChar char="•"/>
            </a:pPr>
            <a:r>
              <a:rPr lang="pt-BR" sz="2400" b="1" dirty="0" err="1" smtClean="0">
                <a:solidFill>
                  <a:schemeClr val="bg1"/>
                </a:solidFill>
              </a:rPr>
              <a:t>Calendar</a:t>
            </a:r>
            <a:r>
              <a:rPr lang="pt-BR" sz="2400" b="1" dirty="0" smtClean="0">
                <a:solidFill>
                  <a:schemeClr val="bg1"/>
                </a:solidFill>
              </a:rPr>
              <a:t> </a:t>
            </a:r>
            <a:r>
              <a:rPr lang="pt-BR" sz="2400" b="1" dirty="0" err="1" smtClean="0">
                <a:solidFill>
                  <a:schemeClr val="bg1"/>
                </a:solidFill>
              </a:rPr>
              <a:t>of</a:t>
            </a:r>
            <a:r>
              <a:rPr lang="pt-BR" sz="2400" b="1" dirty="0" smtClean="0">
                <a:solidFill>
                  <a:schemeClr val="bg1"/>
                </a:solidFill>
              </a:rPr>
              <a:t> </a:t>
            </a:r>
            <a:r>
              <a:rPr lang="pt-BR" sz="2400" b="1" dirty="0" err="1" smtClean="0">
                <a:solidFill>
                  <a:schemeClr val="bg1"/>
                </a:solidFill>
              </a:rPr>
              <a:t>Events</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a:solidFill>
                  <a:schemeClr val="bg1"/>
                </a:solidFill>
              </a:rPr>
              <a:t>A</a:t>
            </a:r>
            <a:r>
              <a:rPr lang="pt-BR" sz="2400" b="1" dirty="0" err="1" smtClean="0">
                <a:solidFill>
                  <a:schemeClr val="bg1"/>
                </a:solidFill>
              </a:rPr>
              <a:t>nnouncements</a:t>
            </a: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Directory</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smtClean="0">
                <a:solidFill>
                  <a:schemeClr val="bg1"/>
                </a:solidFill>
              </a:rPr>
              <a:t>Resources</a:t>
            </a: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Forms</a:t>
            </a:r>
            <a:r>
              <a:rPr lang="pt-BR" sz="2400" b="1" dirty="0" smtClean="0">
                <a:solidFill>
                  <a:schemeClr val="bg1"/>
                </a:solidFill>
              </a:rPr>
              <a:t> </a:t>
            </a:r>
            <a:r>
              <a:rPr lang="pt-BR" sz="2400" b="1" dirty="0" err="1" smtClean="0">
                <a:solidFill>
                  <a:schemeClr val="bg1"/>
                </a:solidFill>
              </a:rPr>
              <a:t>and</a:t>
            </a:r>
            <a:r>
              <a:rPr lang="pt-BR" sz="2400" b="1" dirty="0" smtClean="0">
                <a:solidFill>
                  <a:schemeClr val="bg1"/>
                </a:solidFill>
              </a:rPr>
              <a:t> </a:t>
            </a:r>
            <a:r>
              <a:rPr lang="pt-BR" sz="2400" b="1" dirty="0" err="1" smtClean="0">
                <a:solidFill>
                  <a:schemeClr val="bg1"/>
                </a:solidFill>
              </a:rPr>
              <a:t>Applications</a:t>
            </a:r>
            <a:endParaRPr lang="pt-BR" sz="2400" b="1" dirty="0">
              <a:solidFill>
                <a:schemeClr val="bg1"/>
              </a:solidFill>
            </a:endParaRPr>
          </a:p>
          <a:p>
            <a:pPr marL="285750" indent="-285750">
              <a:buFont typeface="Arial" charset="0"/>
              <a:buChar char="•"/>
            </a:pPr>
            <a:r>
              <a:rPr lang="pt-BR" sz="2400" b="1" dirty="0" err="1" smtClean="0">
                <a:solidFill>
                  <a:schemeClr val="bg1"/>
                </a:solidFill>
              </a:rPr>
              <a:t>Resolutions</a:t>
            </a:r>
            <a:endParaRPr lang="pt-BR" sz="2400" b="1" dirty="0" smtClean="0">
              <a:solidFill>
                <a:schemeClr val="bg1"/>
              </a:solidFill>
            </a:endParaRPr>
          </a:p>
          <a:p>
            <a:endParaRPr lang="pt-BR" sz="600" dirty="0" smtClean="0">
              <a:solidFill>
                <a:schemeClr val="bg1"/>
              </a:solidFill>
            </a:endParaRPr>
          </a:p>
          <a:p>
            <a:endParaRPr lang="pt-BR" sz="600" dirty="0">
              <a:solidFill>
                <a:schemeClr val="bg1"/>
              </a:solidFill>
            </a:endParaRPr>
          </a:p>
          <a:p>
            <a:r>
              <a:rPr lang="pt-BR" sz="3200" b="1" dirty="0">
                <a:solidFill>
                  <a:schemeClr val="accent1">
                    <a:lumMod val="75000"/>
                  </a:schemeClr>
                </a:solidFill>
              </a:rPr>
              <a:t>Negative</a:t>
            </a:r>
          </a:p>
          <a:p>
            <a:pPr marL="285750" indent="-285750">
              <a:buFont typeface="Arial" charset="0"/>
              <a:buChar char="•"/>
            </a:pPr>
            <a:r>
              <a:rPr lang="pt-BR" sz="2400" b="1" dirty="0" smtClean="0">
                <a:solidFill>
                  <a:schemeClr val="bg1"/>
                </a:solidFill>
              </a:rPr>
              <a:t>Meeting Minutes</a:t>
            </a:r>
          </a:p>
          <a:p>
            <a:pPr marL="285750" indent="-285750">
              <a:buFont typeface="Arial" charset="0"/>
              <a:buChar char="•"/>
            </a:pPr>
            <a:r>
              <a:rPr lang="pt-BR" sz="2400" b="1" dirty="0" smtClean="0">
                <a:solidFill>
                  <a:schemeClr val="bg1"/>
                </a:solidFill>
              </a:rPr>
              <a:t>Social Media</a:t>
            </a:r>
          </a:p>
          <a:p>
            <a:pPr marL="285750" indent="-285750">
              <a:buFont typeface="Arial" charset="0"/>
              <a:buChar char="•"/>
            </a:pPr>
            <a:endParaRPr lang="pt-BR" dirty="0" smtClean="0"/>
          </a:p>
          <a:p>
            <a:pPr marL="285750" indent="-285750">
              <a:buFont typeface="Arial" charset="0"/>
              <a:buChar char="•"/>
            </a:pPr>
            <a:endParaRPr lang="pt-BR" dirty="0" smtClean="0"/>
          </a:p>
          <a:p>
            <a:pPr marL="285750" indent="-285750">
              <a:buFont typeface="Arial" charset="0"/>
              <a:buChar char="•"/>
            </a:pPr>
            <a:endParaRPr lang="pt-BR" dirty="0"/>
          </a:p>
        </p:txBody>
      </p:sp>
    </p:spTree>
    <p:extLst>
      <p:ext uri="{BB962C8B-B14F-4D97-AF65-F5344CB8AC3E}">
        <p14:creationId xmlns:p14="http://schemas.microsoft.com/office/powerpoint/2010/main" val="666145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Arredondado 3"/>
          <p:cNvSpPr/>
          <p:nvPr/>
        </p:nvSpPr>
        <p:spPr>
          <a:xfrm>
            <a:off x="2692451" y="198612"/>
            <a:ext cx="7460974" cy="64405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p:cNvSpPr txBox="1">
            <a:spLocks/>
          </p:cNvSpPr>
          <p:nvPr/>
        </p:nvSpPr>
        <p:spPr>
          <a:xfrm>
            <a:off x="2223052" y="198612"/>
            <a:ext cx="8766314" cy="980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C000"/>
                </a:solidFill>
                <a:latin typeface="+mn-lt"/>
              </a:rPr>
              <a:t>Social Media Presence</a:t>
            </a:r>
            <a:endParaRPr lang="en-US" b="1" dirty="0">
              <a:solidFill>
                <a:srgbClr val="FFC000"/>
              </a:solidFill>
              <a:latin typeface="+mn-lt"/>
            </a:endParaRPr>
          </a:p>
        </p:txBody>
      </p:sp>
      <p:pic>
        <p:nvPicPr>
          <p:cNvPr id="8" name="Imagem 7"/>
          <p:cNvPicPr>
            <a:picLocks noChangeAspect="1"/>
          </p:cNvPicPr>
          <p:nvPr/>
        </p:nvPicPr>
        <p:blipFill>
          <a:blip r:embed="rId3"/>
          <a:stretch>
            <a:fillRect/>
          </a:stretch>
        </p:blipFill>
        <p:spPr>
          <a:xfrm>
            <a:off x="3466650" y="3823117"/>
            <a:ext cx="2031949" cy="2027408"/>
          </a:xfrm>
          <a:prstGeom prst="rect">
            <a:avLst/>
          </a:prstGeom>
        </p:spPr>
      </p:pic>
      <p:pic>
        <p:nvPicPr>
          <p:cNvPr id="9" name="Imagem 8"/>
          <p:cNvPicPr>
            <a:picLocks noChangeAspect="1"/>
          </p:cNvPicPr>
          <p:nvPr/>
        </p:nvPicPr>
        <p:blipFill>
          <a:blip r:embed="rId4"/>
          <a:stretch>
            <a:fillRect/>
          </a:stretch>
        </p:blipFill>
        <p:spPr>
          <a:xfrm>
            <a:off x="3471016" y="1391307"/>
            <a:ext cx="2027583" cy="2027583"/>
          </a:xfrm>
          <a:prstGeom prst="rect">
            <a:avLst/>
          </a:prstGeom>
        </p:spPr>
      </p:pic>
      <p:sp>
        <p:nvSpPr>
          <p:cNvPr id="11" name="CaixaDeTexto 10"/>
          <p:cNvSpPr txBox="1"/>
          <p:nvPr/>
        </p:nvSpPr>
        <p:spPr>
          <a:xfrm>
            <a:off x="5830957" y="1391306"/>
            <a:ext cx="4598504" cy="4524315"/>
          </a:xfrm>
          <a:prstGeom prst="rect">
            <a:avLst/>
          </a:prstGeom>
          <a:noFill/>
        </p:spPr>
        <p:txBody>
          <a:bodyPr wrap="square" rtlCol="0">
            <a:spAutoFit/>
          </a:bodyPr>
          <a:lstStyle/>
          <a:p>
            <a:pPr marL="285750" indent="-285750">
              <a:buFont typeface="Arial" charset="0"/>
              <a:buChar char="•"/>
            </a:pPr>
            <a:r>
              <a:rPr lang="pt-BR" sz="2400" b="1" dirty="0" err="1" smtClean="0">
                <a:solidFill>
                  <a:schemeClr val="bg1"/>
                </a:solidFill>
              </a:rPr>
              <a:t>Increase</a:t>
            </a:r>
            <a:r>
              <a:rPr lang="pt-BR" sz="2400" b="1" dirty="0" smtClean="0">
                <a:solidFill>
                  <a:schemeClr val="bg1"/>
                </a:solidFill>
              </a:rPr>
              <a:t> CB </a:t>
            </a:r>
            <a:r>
              <a:rPr lang="pt-BR" sz="2400" b="1" dirty="0" err="1">
                <a:solidFill>
                  <a:schemeClr val="bg1"/>
                </a:solidFill>
              </a:rPr>
              <a:t>A</a:t>
            </a:r>
            <a:r>
              <a:rPr lang="pt-BR" sz="2400" b="1" dirty="0" err="1" smtClean="0">
                <a:solidFill>
                  <a:schemeClr val="bg1"/>
                </a:solidFill>
              </a:rPr>
              <a:t>wareness</a:t>
            </a:r>
            <a:endParaRPr lang="pt-BR" sz="2400" b="1" dirty="0" smtClean="0">
              <a:solidFill>
                <a:schemeClr val="bg1"/>
              </a:solidFill>
            </a:endParaRP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smtClean="0">
                <a:solidFill>
                  <a:schemeClr val="bg1"/>
                </a:solidFill>
              </a:rPr>
              <a:t>Connect </a:t>
            </a:r>
            <a:r>
              <a:rPr lang="pt-BR" sz="2400" b="1" dirty="0" err="1" smtClean="0">
                <a:solidFill>
                  <a:schemeClr val="bg1"/>
                </a:solidFill>
              </a:rPr>
              <a:t>with</a:t>
            </a:r>
            <a:r>
              <a:rPr lang="pt-BR" sz="2400" b="1" dirty="0" smtClean="0">
                <a:solidFill>
                  <a:schemeClr val="bg1"/>
                </a:solidFill>
              </a:rPr>
              <a:t> </a:t>
            </a:r>
            <a:r>
              <a:rPr lang="pt-BR" sz="2400" b="1" dirty="0" err="1" smtClean="0">
                <a:solidFill>
                  <a:schemeClr val="bg1"/>
                </a:solidFill>
              </a:rPr>
              <a:t>Community</a:t>
            </a:r>
            <a:endParaRPr lang="pt-BR" sz="2400" b="1" dirty="0" smtClean="0">
              <a:solidFill>
                <a:schemeClr val="bg1"/>
              </a:solidFill>
            </a:endParaRPr>
          </a:p>
          <a:p>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Advertise</a:t>
            </a:r>
            <a:r>
              <a:rPr lang="pt-BR" sz="2400" b="1" dirty="0" smtClean="0">
                <a:solidFill>
                  <a:schemeClr val="bg1"/>
                </a:solidFill>
              </a:rPr>
              <a:t> </a:t>
            </a:r>
            <a:r>
              <a:rPr lang="pt-BR" sz="2400" b="1" dirty="0" err="1" smtClean="0">
                <a:solidFill>
                  <a:schemeClr val="bg1"/>
                </a:solidFill>
              </a:rPr>
              <a:t>Events</a:t>
            </a:r>
            <a:endParaRPr lang="pt-BR" sz="2400" b="1" dirty="0" smtClean="0">
              <a:solidFill>
                <a:schemeClr val="bg1"/>
              </a:solidFill>
            </a:endParaRPr>
          </a:p>
          <a:p>
            <a:pPr marL="285750" indent="-285750">
              <a:buFont typeface="Arial" charset="0"/>
              <a:buChar char="•"/>
            </a:pPr>
            <a:endParaRPr lang="pt-BR" sz="2400" b="1" dirty="0">
              <a:solidFill>
                <a:schemeClr val="bg1"/>
              </a:solidFill>
            </a:endParaRPr>
          </a:p>
          <a:p>
            <a:pPr marL="285750" indent="-285750">
              <a:buFont typeface="Arial" charset="0"/>
              <a:buChar char="•"/>
            </a:pPr>
            <a:r>
              <a:rPr lang="pt-BR" sz="2400" b="1" dirty="0" err="1" smtClean="0">
                <a:solidFill>
                  <a:schemeClr val="bg1"/>
                </a:solidFill>
              </a:rPr>
              <a:t>Available</a:t>
            </a:r>
            <a:r>
              <a:rPr lang="pt-BR" sz="2400" b="1" dirty="0" smtClean="0">
                <a:solidFill>
                  <a:schemeClr val="bg1"/>
                </a:solidFill>
              </a:rPr>
              <a:t> 24/7</a:t>
            </a: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Information</a:t>
            </a:r>
            <a:r>
              <a:rPr lang="pt-BR" sz="2400" b="1" dirty="0" smtClean="0">
                <a:solidFill>
                  <a:schemeClr val="bg1"/>
                </a:solidFill>
              </a:rPr>
              <a:t> </a:t>
            </a:r>
            <a:r>
              <a:rPr lang="pt-BR" sz="2400" b="1" dirty="0" err="1" smtClean="0">
                <a:solidFill>
                  <a:schemeClr val="bg1"/>
                </a:solidFill>
              </a:rPr>
              <a:t>to</a:t>
            </a:r>
            <a:r>
              <a:rPr lang="pt-BR" sz="2400" b="1" dirty="0" smtClean="0">
                <a:solidFill>
                  <a:schemeClr val="bg1"/>
                </a:solidFill>
              </a:rPr>
              <a:t> </a:t>
            </a:r>
            <a:r>
              <a:rPr lang="pt-BR" sz="2400" b="1" dirty="0" err="1" smtClean="0">
                <a:solidFill>
                  <a:schemeClr val="bg1"/>
                </a:solidFill>
              </a:rPr>
              <a:t>Community</a:t>
            </a:r>
            <a:endParaRPr lang="pt-BR" sz="2400" b="1" dirty="0" smtClean="0">
              <a:solidFill>
                <a:schemeClr val="bg1"/>
              </a:solidFill>
            </a:endParaRPr>
          </a:p>
          <a:p>
            <a:pPr marL="285750" indent="-285750">
              <a:buFont typeface="Arial" charset="0"/>
              <a:buChar char="•"/>
            </a:pPr>
            <a:endParaRPr lang="pt-BR" sz="2400" b="1" dirty="0" smtClean="0">
              <a:solidFill>
                <a:schemeClr val="bg1"/>
              </a:solidFill>
            </a:endParaRPr>
          </a:p>
          <a:p>
            <a:pPr marL="285750" indent="-285750">
              <a:buFont typeface="Arial" charset="0"/>
              <a:buChar char="•"/>
            </a:pPr>
            <a:r>
              <a:rPr lang="pt-BR" sz="2400" b="1" dirty="0" err="1" smtClean="0">
                <a:solidFill>
                  <a:schemeClr val="bg1"/>
                </a:solidFill>
              </a:rPr>
              <a:t>Increase</a:t>
            </a:r>
            <a:r>
              <a:rPr lang="pt-BR" sz="2400" b="1" dirty="0" smtClean="0">
                <a:solidFill>
                  <a:schemeClr val="bg1"/>
                </a:solidFill>
              </a:rPr>
              <a:t> </a:t>
            </a:r>
            <a:r>
              <a:rPr lang="pt-BR" sz="2400" b="1" dirty="0" err="1">
                <a:solidFill>
                  <a:schemeClr val="bg1"/>
                </a:solidFill>
              </a:rPr>
              <a:t>A</a:t>
            </a:r>
            <a:r>
              <a:rPr lang="pt-BR" sz="2400" b="1" dirty="0" err="1" smtClean="0">
                <a:solidFill>
                  <a:schemeClr val="bg1"/>
                </a:solidFill>
              </a:rPr>
              <a:t>ttendance</a:t>
            </a:r>
            <a:r>
              <a:rPr lang="pt-BR" sz="2400" b="1" dirty="0" smtClean="0">
                <a:solidFill>
                  <a:schemeClr val="bg1"/>
                </a:solidFill>
              </a:rPr>
              <a:t> in CB </a:t>
            </a:r>
            <a:r>
              <a:rPr lang="pt-BR" sz="2400" b="1" dirty="0" err="1">
                <a:solidFill>
                  <a:schemeClr val="bg1"/>
                </a:solidFill>
              </a:rPr>
              <a:t>E</a:t>
            </a:r>
            <a:r>
              <a:rPr lang="pt-BR" sz="2400" b="1" dirty="0" err="1" smtClean="0">
                <a:solidFill>
                  <a:schemeClr val="bg1"/>
                </a:solidFill>
              </a:rPr>
              <a:t>xecutive</a:t>
            </a:r>
            <a:r>
              <a:rPr lang="pt-BR" sz="2400" b="1" dirty="0" smtClean="0">
                <a:solidFill>
                  <a:schemeClr val="bg1"/>
                </a:solidFill>
              </a:rPr>
              <a:t> Meetings</a:t>
            </a:r>
          </a:p>
        </p:txBody>
      </p:sp>
    </p:spTree>
    <p:extLst>
      <p:ext uri="{BB962C8B-B14F-4D97-AF65-F5344CB8AC3E}">
        <p14:creationId xmlns:p14="http://schemas.microsoft.com/office/powerpoint/2010/main" val="1605303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5" y="4373216"/>
            <a:ext cx="10515600" cy="544789"/>
          </a:xfrm>
        </p:spPr>
        <p:txBody>
          <a:bodyPr>
            <a:noAutofit/>
          </a:bodyPr>
          <a:lstStyle/>
          <a:p>
            <a:pPr marL="0" indent="0">
              <a:buNone/>
            </a:pPr>
            <a:r>
              <a:rPr lang="en-US" sz="5400" dirty="0" smtClean="0">
                <a:latin typeface="Abadi MT Condensed Extra Bold" charset="0"/>
                <a:ea typeface="Abadi MT Condensed Extra Bold" charset="0"/>
                <a:cs typeface="Abadi MT Condensed Extra Bold" charset="0"/>
              </a:rPr>
              <a:t>Part 2</a:t>
            </a:r>
            <a:endParaRPr lang="en-US" sz="5400" dirty="0">
              <a:latin typeface="Abadi MT Condensed Extra Bold" charset="0"/>
              <a:ea typeface="Abadi MT Condensed Extra Bold" charset="0"/>
              <a:cs typeface="Abadi MT Condensed Extra Bold" charset="0"/>
            </a:endParaRPr>
          </a:p>
        </p:txBody>
      </p:sp>
      <p:sp>
        <p:nvSpPr>
          <p:cNvPr id="6" name="Rectangle 5"/>
          <p:cNvSpPr/>
          <p:nvPr/>
        </p:nvSpPr>
        <p:spPr>
          <a:xfrm>
            <a:off x="106017" y="5287618"/>
            <a:ext cx="12085983" cy="15902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684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7335577" y="2513460"/>
            <a:ext cx="1460395" cy="1462019"/>
          </a:xfrm>
          <a:prstGeom prst="rect">
            <a:avLst/>
          </a:prstGeom>
        </p:spPr>
      </p:pic>
      <p:sp>
        <p:nvSpPr>
          <p:cNvPr id="2" name="Title 1"/>
          <p:cNvSpPr>
            <a:spLocks noGrp="1"/>
          </p:cNvSpPr>
          <p:nvPr>
            <p:ph type="title"/>
          </p:nvPr>
        </p:nvSpPr>
        <p:spPr>
          <a:xfrm>
            <a:off x="4008437" y="2354261"/>
            <a:ext cx="4533900" cy="1325563"/>
          </a:xfrm>
        </p:spPr>
        <p:txBody>
          <a:bodyPr/>
          <a:lstStyle/>
          <a:p>
            <a:r>
              <a:rPr lang="en-US" dirty="0" smtClean="0"/>
              <a:t>Seasonal Analysis</a:t>
            </a:r>
            <a:endParaRPr lang="en-US" dirty="0"/>
          </a:p>
        </p:txBody>
      </p:sp>
    </p:spTree>
    <p:extLst>
      <p:ext uri="{BB962C8B-B14F-4D97-AF65-F5344CB8AC3E}">
        <p14:creationId xmlns:p14="http://schemas.microsoft.com/office/powerpoint/2010/main" val="106483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4233</TotalTime>
  <Words>2227</Words>
  <Application>Microsoft Macintosh PowerPoint</Application>
  <PresentationFormat>Widescreen</PresentationFormat>
  <Paragraphs>376</Paragraphs>
  <Slides>42</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Abadi MT Condensed Extra Bold</vt:lpstr>
      <vt:lpstr>Abadi MT Condensed Light</vt:lpstr>
      <vt:lpstr>Arial</vt:lpstr>
      <vt:lpstr>Britannic Bold</vt:lpstr>
      <vt:lpstr>Calibri</vt:lpstr>
      <vt:lpstr>Calibri Light</vt:lpstr>
      <vt:lpstr>Courier New</vt:lpstr>
      <vt:lpstr>Gill Sans MT Condensed</vt:lpstr>
      <vt:lpstr>Wingdings</vt:lpstr>
      <vt:lpstr>Office Theme</vt:lpstr>
      <vt:lpstr>PowerPoint Presentation</vt:lpstr>
      <vt:lpstr>About the Project</vt:lpstr>
      <vt:lpstr>PowerPoint Presentation</vt:lpstr>
      <vt:lpstr>PowerPoint Presentation</vt:lpstr>
      <vt:lpstr>PowerPoint Presentation</vt:lpstr>
      <vt:lpstr>PowerPoint Presentation</vt:lpstr>
      <vt:lpstr>PowerPoint Presentation</vt:lpstr>
      <vt:lpstr>PowerPoint Presentation</vt:lpstr>
      <vt:lpstr>Seasonal Analysis</vt:lpstr>
      <vt:lpstr>Outlining Assumptions</vt:lpstr>
      <vt:lpstr>PowerPoint Presentation</vt:lpstr>
      <vt:lpstr>PowerPoint Presentation</vt:lpstr>
      <vt:lpstr>Seasonal Analysis</vt:lpstr>
      <vt:lpstr>Predicting the next Winter...</vt:lpstr>
      <vt:lpstr>PowerPoint Presentation</vt:lpstr>
      <vt:lpstr>PowerPoint Presentation</vt:lpstr>
      <vt:lpstr>Heat and Hot Water Analysis</vt:lpstr>
      <vt:lpstr>Heat and Hot Water  Complaints</vt:lpstr>
      <vt:lpstr>Heat and Hot Water Complaints</vt:lpstr>
      <vt:lpstr>PowerPoint Presentation</vt:lpstr>
      <vt:lpstr>Recurrent Heat/Hot Water Complaints</vt:lpstr>
      <vt:lpstr>Rodent Service Requests</vt:lpstr>
      <vt:lpstr>PowerPoint Presentation</vt:lpstr>
      <vt:lpstr>PowerPoint Presentation</vt:lpstr>
      <vt:lpstr>Rodent Service Requests </vt:lpstr>
      <vt:lpstr>Rodent Complaints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Noise</vt:lpstr>
      <vt:lpstr>PowerPoint Presentation</vt:lpstr>
      <vt:lpstr>PowerPoint Presentation</vt:lpstr>
      <vt:lpstr>PowerPoint Presentation</vt:lpstr>
      <vt:lpstr>Illegal Parking and Blocked Driveway</vt:lpstr>
      <vt:lpstr>PowerPoint Presentation</vt:lpstr>
      <vt:lpstr>Recurrent Blocked Driveways 2010 - 2015</vt:lpstr>
      <vt:lpstr>CB 05’s Most Blocked Driveways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 05 Analysis</dc:title>
  <dc:creator>Bruna Jermann</dc:creator>
  <cp:lastModifiedBy>Noel Hidalgo</cp:lastModifiedBy>
  <cp:revision>103</cp:revision>
  <dcterms:created xsi:type="dcterms:W3CDTF">2015-11-16T19:59:10Z</dcterms:created>
  <dcterms:modified xsi:type="dcterms:W3CDTF">2015-12-04T18:29:43Z</dcterms:modified>
</cp:coreProperties>
</file>